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7" r:id="rId2"/>
    <p:sldId id="256" r:id="rId3"/>
    <p:sldId id="258" r:id="rId4"/>
    <p:sldId id="260" r:id="rId5"/>
    <p:sldId id="283" r:id="rId6"/>
    <p:sldId id="297" r:id="rId7"/>
    <p:sldId id="296" r:id="rId8"/>
    <p:sldId id="284" r:id="rId9"/>
    <p:sldId id="262" r:id="rId10"/>
    <p:sldId id="270" r:id="rId11"/>
    <p:sldId id="269" r:id="rId12"/>
    <p:sldId id="277" r:id="rId13"/>
    <p:sldId id="265" r:id="rId14"/>
    <p:sldId id="286" r:id="rId15"/>
    <p:sldId id="298" r:id="rId16"/>
    <p:sldId id="279" r:id="rId17"/>
    <p:sldId id="299" r:id="rId18"/>
    <p:sldId id="293" r:id="rId19"/>
    <p:sldId id="294" r:id="rId20"/>
    <p:sldId id="291" r:id="rId21"/>
    <p:sldId id="264" r:id="rId22"/>
    <p:sldId id="285" r:id="rId23"/>
    <p:sldId id="280" r:id="rId24"/>
    <p:sldId id="300" r:id="rId25"/>
    <p:sldId id="295" r:id="rId26"/>
    <p:sldId id="274"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56">
          <p15:clr>
            <a:srgbClr val="A4A3A4"/>
          </p15:clr>
        </p15:guide>
        <p15:guide id="2" pos="47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BBE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4"/>
    <p:restoredTop sz="94674"/>
  </p:normalViewPr>
  <p:slideViewPr>
    <p:cSldViewPr snapToGrid="0" snapToObjects="1" showGuides="1">
      <p:cViewPr varScale="1">
        <p:scale>
          <a:sx n="124" d="100"/>
          <a:sy n="124" d="100"/>
        </p:scale>
        <p:origin x="624" y="168"/>
      </p:cViewPr>
      <p:guideLst>
        <p:guide orient="horz" pos="3756"/>
        <p:guide pos="470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7B78BC-A57D-E241-AB1C-ED61FB23CA9A}" type="datetimeFigureOut">
              <a:rPr lang="en-US" smtClean="0"/>
              <a:t>1/23/19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81CFB-ACED-8840-8630-1BBA8A6E13F4}" type="slidenum">
              <a:rPr lang="en-US" smtClean="0"/>
              <a:t>‹#›</a:t>
            </a:fld>
            <a:endParaRPr lang="en-US"/>
          </a:p>
        </p:txBody>
      </p:sp>
    </p:spTree>
    <p:extLst>
      <p:ext uri="{BB962C8B-B14F-4D97-AF65-F5344CB8AC3E}">
        <p14:creationId xmlns:p14="http://schemas.microsoft.com/office/powerpoint/2010/main" val="1017929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0184FC-D78C-F446-B3F7-E8EFF26C47BA}" type="slidenum">
              <a:rPr lang="en-US" smtClean="0"/>
              <a:t>15</a:t>
            </a:fld>
            <a:endParaRPr lang="en-US"/>
          </a:p>
        </p:txBody>
      </p:sp>
    </p:spTree>
    <p:extLst>
      <p:ext uri="{BB962C8B-B14F-4D97-AF65-F5344CB8AC3E}">
        <p14:creationId xmlns:p14="http://schemas.microsoft.com/office/powerpoint/2010/main" val="3481725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C81CFB-ACED-8840-8630-1BBA8A6E13F4}" type="slidenum">
              <a:rPr lang="en-US" smtClean="0"/>
              <a:t>17</a:t>
            </a:fld>
            <a:endParaRPr lang="en-US"/>
          </a:p>
        </p:txBody>
      </p:sp>
    </p:spTree>
    <p:extLst>
      <p:ext uri="{BB962C8B-B14F-4D97-AF65-F5344CB8AC3E}">
        <p14:creationId xmlns:p14="http://schemas.microsoft.com/office/powerpoint/2010/main" val="2410136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462D5A9-59BD-F349-A261-1C2F84EFD85A}" type="datetimeFigureOut">
              <a:rPr lang="en-US" smtClean="0"/>
              <a:t>1/23/19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608522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1/23/19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577951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62D5A9-59BD-F349-A261-1C2F84EFD85A}" type="datetimeFigureOut">
              <a:rPr lang="en-US" smtClean="0"/>
              <a:t>1/23/19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924320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462D5A9-59BD-F349-A261-1C2F84EFD85A}" type="datetimeFigureOut">
              <a:rPr lang="en-US" smtClean="0"/>
              <a:t>1/23/19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23945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62D5A9-59BD-F349-A261-1C2F84EFD85A}" type="datetimeFigureOut">
              <a:rPr lang="en-US" smtClean="0"/>
              <a:t>1/23/19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429856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62D5A9-59BD-F349-A261-1C2F84EFD85A}" type="datetimeFigureOut">
              <a:rPr lang="en-US" smtClean="0"/>
              <a:t>1/23/19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53611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2D5A9-59BD-F349-A261-1C2F84EFD85A}" type="datetimeFigureOut">
              <a:rPr lang="en-US" smtClean="0"/>
              <a:t>1/23/19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232887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1/23/19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222180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62D5A9-59BD-F349-A261-1C2F84EFD85A}" type="datetimeFigureOut">
              <a:rPr lang="en-US" smtClean="0"/>
              <a:t>1/23/19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3630163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1/23/19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189547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462D5A9-59BD-F349-A261-1C2F84EFD85A}" type="datetimeFigureOut">
              <a:rPr lang="en-US" smtClean="0"/>
              <a:t>1/23/19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B70CE-973D-CC47-988C-27388D38980C}" type="slidenum">
              <a:rPr lang="en-US" smtClean="0"/>
              <a:t>‹#›</a:t>
            </a:fld>
            <a:endParaRPr lang="en-US"/>
          </a:p>
        </p:txBody>
      </p:sp>
    </p:spTree>
    <p:extLst>
      <p:ext uri="{BB962C8B-B14F-4D97-AF65-F5344CB8AC3E}">
        <p14:creationId xmlns:p14="http://schemas.microsoft.com/office/powerpoint/2010/main" val="467211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2D5A9-59BD-F349-A261-1C2F84EFD85A}" type="datetimeFigureOut">
              <a:rPr lang="en-US" smtClean="0"/>
              <a:t>1/23/19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5B70CE-973D-CC47-988C-27388D38980C}" type="slidenum">
              <a:rPr lang="en-US" smtClean="0"/>
              <a:t>‹#›</a:t>
            </a:fld>
            <a:endParaRPr lang="en-US"/>
          </a:p>
        </p:txBody>
      </p:sp>
    </p:spTree>
    <p:extLst>
      <p:ext uri="{BB962C8B-B14F-4D97-AF65-F5344CB8AC3E}">
        <p14:creationId xmlns:p14="http://schemas.microsoft.com/office/powerpoint/2010/main" val="1971171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surveymonkey.com/r/PCMS-Awards2019"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mailto:sheila.barlow@outlook.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wastatepta.org/40th-annual-wspta-legislative-assembly-wrap/"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0.tiff"/></Relationships>
</file>

<file path=ppt/slides/_rels/slide14.xml.rels><?xml version="1.0" encoding="UTF-8" standalone="yes"?>
<Relationships xmlns="http://schemas.openxmlformats.org/package/2006/relationships"><Relationship Id="rId3" Type="http://schemas.openxmlformats.org/officeDocument/2006/relationships/hyperlink" Target="https://www.wastatepta.org/wspta-needs-members-advocate-pta-priorities/"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1.tiff"/></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tiff"/><Relationship Id="rId5" Type="http://schemas.openxmlformats.org/officeDocument/2006/relationships/hyperlink" Target="https://kcls.org/study-zone/" TargetMode="External"/><Relationship Id="rId4" Type="http://schemas.openxmlformats.org/officeDocument/2006/relationships/hyperlink" Target="https://www.issaquahfoodbank.org/lunchforthebreak"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meserolel@issaquah.wednet.edu" TargetMode="External"/><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hyperlink" Target="mailto:lisasmall@gmail.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3.tiff"/></Relationships>
</file>

<file path=ppt/slides/_rels/slide1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5.tiff"/></Relationships>
</file>

<file path=ppt/slides/_rels/slide1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16.tiff"/></Relationships>
</file>

<file path=ppt/slides/_rels/slide20.xml.rels><?xml version="1.0" encoding="UTF-8" standalone="yes"?>
<Relationships xmlns="http://schemas.openxmlformats.org/package/2006/relationships"><Relationship Id="rId3" Type="http://schemas.openxmlformats.org/officeDocument/2006/relationships/hyperlink" Target="http://ptaourchildren.org/" TargetMode="Externa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hyperlink" Target="https://ptaourchildren.org/internet-access-is-key/"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1680642"/>
            <a:ext cx="7397688" cy="2677656"/>
          </a:xfrm>
          <a:prstGeom prst="rect">
            <a:avLst/>
          </a:prstGeom>
          <a:noFill/>
        </p:spPr>
        <p:txBody>
          <a:bodyPr wrap="square" rtlCol="0">
            <a:spAutoFit/>
          </a:bodyPr>
          <a:lstStyle/>
          <a:p>
            <a:pPr algn="ctr"/>
            <a:r>
              <a:rPr lang="en-US" sz="4800" dirty="0">
                <a:latin typeface="Garamond"/>
                <a:cs typeface="Garamond"/>
              </a:rPr>
              <a:t>Pacific Cascade MS PTSA</a:t>
            </a:r>
          </a:p>
          <a:p>
            <a:pPr algn="ctr"/>
            <a:r>
              <a:rPr lang="en-US" sz="4800" dirty="0">
                <a:latin typeface="Garamond"/>
                <a:cs typeface="Garamond"/>
              </a:rPr>
              <a:t>Membership Meeting</a:t>
            </a:r>
          </a:p>
          <a:p>
            <a:pPr algn="ctr"/>
            <a:endParaRPr lang="en-US" sz="3600" dirty="0">
              <a:latin typeface="Garamond"/>
              <a:cs typeface="Garamond"/>
            </a:endParaRPr>
          </a:p>
          <a:p>
            <a:pPr algn="ctr"/>
            <a:r>
              <a:rPr lang="en-US" sz="3600" dirty="0">
                <a:latin typeface="Garamond"/>
                <a:cs typeface="Garamond"/>
              </a:rPr>
              <a:t>January 17, 2019</a:t>
            </a:r>
          </a:p>
        </p:txBody>
      </p:sp>
    </p:spTree>
    <p:extLst>
      <p:ext uri="{BB962C8B-B14F-4D97-AF65-F5344CB8AC3E}">
        <p14:creationId xmlns:p14="http://schemas.microsoft.com/office/powerpoint/2010/main" val="1504646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Agenda</a:t>
            </a:r>
          </a:p>
        </p:txBody>
      </p:sp>
      <p:sp>
        <p:nvSpPr>
          <p:cNvPr id="8" name="TextBox 7"/>
          <p:cNvSpPr txBox="1"/>
          <p:nvPr/>
        </p:nvSpPr>
        <p:spPr>
          <a:xfrm>
            <a:off x="739774" y="1562100"/>
            <a:ext cx="8261351" cy="3431709"/>
          </a:xfrm>
          <a:prstGeom prst="rect">
            <a:avLst/>
          </a:prstGeom>
          <a:noFill/>
        </p:spPr>
        <p:txBody>
          <a:bodyPr wrap="square" rtlCol="0">
            <a:spAutoFit/>
          </a:bodyPr>
          <a:lstStyle/>
          <a:p>
            <a:pPr marL="571500" indent="-571500">
              <a:spcAft>
                <a:spcPts val="600"/>
              </a:spcAft>
              <a:buFont typeface="Arial"/>
              <a:buChar char="•"/>
            </a:pPr>
            <a:r>
              <a:rPr lang="en-US" sz="3200" dirty="0">
                <a:latin typeface="Garamond"/>
                <a:cs typeface="Garamond"/>
              </a:rPr>
              <a:t>Secretary’s Report</a:t>
            </a:r>
          </a:p>
          <a:p>
            <a:pPr marL="571500" indent="-571500">
              <a:spcAft>
                <a:spcPts val="600"/>
              </a:spcAft>
              <a:buFont typeface="Arial"/>
              <a:buChar char="•"/>
            </a:pPr>
            <a:r>
              <a:rPr lang="en-US" sz="3200" dirty="0">
                <a:latin typeface="Garamond"/>
                <a:cs typeface="Garamond"/>
              </a:rPr>
              <a:t>School Leadership Report</a:t>
            </a:r>
          </a:p>
          <a:p>
            <a:pPr marL="571500" indent="-571500">
              <a:spcAft>
                <a:spcPts val="600"/>
              </a:spcAft>
              <a:buFont typeface="Arial"/>
              <a:buChar char="•"/>
            </a:pPr>
            <a:r>
              <a:rPr lang="en-US" sz="3200" dirty="0">
                <a:latin typeface="Garamond"/>
                <a:cs typeface="Garamond"/>
              </a:rPr>
              <a:t>Officers’ and Directors’ Reports</a:t>
            </a:r>
          </a:p>
          <a:p>
            <a:pPr marL="571500" indent="-571500">
              <a:spcAft>
                <a:spcPts val="600"/>
              </a:spcAft>
              <a:buFont typeface="Arial"/>
              <a:buChar char="•"/>
            </a:pPr>
            <a:r>
              <a:rPr lang="en-US" sz="3200" dirty="0">
                <a:latin typeface="Garamond"/>
                <a:cs typeface="Garamond"/>
              </a:rPr>
              <a:t>Election of Nominating Committee</a:t>
            </a:r>
          </a:p>
          <a:p>
            <a:pPr marL="571500" indent="-571500">
              <a:spcAft>
                <a:spcPts val="600"/>
              </a:spcAft>
              <a:buFont typeface="Arial"/>
              <a:buChar char="•"/>
            </a:pPr>
            <a:r>
              <a:rPr lang="en-US" sz="3200" dirty="0">
                <a:latin typeface="Garamond"/>
                <a:cs typeface="Garamond"/>
              </a:rPr>
              <a:t>Parent Ed: PBSES Coach Amy </a:t>
            </a:r>
            <a:r>
              <a:rPr lang="en-US" sz="3200" dirty="0" err="1">
                <a:latin typeface="Garamond"/>
                <a:cs typeface="Garamond"/>
              </a:rPr>
              <a:t>Butson</a:t>
            </a:r>
            <a:endParaRPr lang="en-US" sz="3200" dirty="0">
              <a:latin typeface="Garamond"/>
              <a:cs typeface="Garamond"/>
            </a:endParaRPr>
          </a:p>
          <a:p>
            <a:pPr marL="571500" indent="-571500">
              <a:spcAft>
                <a:spcPts val="600"/>
              </a:spcAft>
              <a:buFont typeface="Arial"/>
              <a:buChar char="•"/>
            </a:pPr>
            <a:endParaRPr lang="en-US" sz="3200" dirty="0">
              <a:latin typeface="Garamond"/>
              <a:cs typeface="Garamond"/>
            </a:endParaRPr>
          </a:p>
        </p:txBody>
      </p:sp>
    </p:spTree>
    <p:extLst>
      <p:ext uri="{BB962C8B-B14F-4D97-AF65-F5344CB8AC3E}">
        <p14:creationId xmlns:p14="http://schemas.microsoft.com/office/powerpoint/2010/main" val="359385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Secretary’s Report</a:t>
            </a:r>
          </a:p>
        </p:txBody>
      </p:sp>
      <p:sp>
        <p:nvSpPr>
          <p:cNvPr id="8" name="TextBox 7"/>
          <p:cNvSpPr txBox="1"/>
          <p:nvPr/>
        </p:nvSpPr>
        <p:spPr>
          <a:xfrm>
            <a:off x="739774" y="1562100"/>
            <a:ext cx="7182337" cy="4755148"/>
          </a:xfrm>
          <a:prstGeom prst="rect">
            <a:avLst/>
          </a:prstGeom>
          <a:noFill/>
        </p:spPr>
        <p:txBody>
          <a:bodyPr wrap="square" rtlCol="0">
            <a:spAutoFit/>
          </a:bodyPr>
          <a:lstStyle/>
          <a:p>
            <a:pPr marL="571500" indent="-571500">
              <a:buFont typeface="Arial"/>
              <a:buChar char="•"/>
            </a:pPr>
            <a:r>
              <a:rPr lang="en-US" sz="3200" dirty="0">
                <a:latin typeface="Garamond"/>
                <a:cs typeface="Garamond"/>
              </a:rPr>
              <a:t>Approval of minutes from November 15, 2018, membership meeting</a:t>
            </a:r>
          </a:p>
          <a:p>
            <a:pPr marL="571500" indent="-571500">
              <a:buFont typeface="Arial"/>
              <a:buChar char="•"/>
            </a:pPr>
            <a:r>
              <a:rPr lang="en-US" sz="3200" dirty="0">
                <a:latin typeface="Garamond"/>
                <a:cs typeface="Garamond"/>
              </a:rPr>
              <a:t>Awards Committee</a:t>
            </a:r>
          </a:p>
          <a:p>
            <a:pPr marL="1028700" lvl="1" indent="-571500">
              <a:buFont typeface="Arial"/>
              <a:buChar char="•"/>
            </a:pPr>
            <a:r>
              <a:rPr lang="en-US" sz="2300" dirty="0">
                <a:latin typeface="Garamond"/>
                <a:cs typeface="Garamond"/>
              </a:rPr>
              <a:t>Our PTSA gives three types of awards annually:</a:t>
            </a:r>
          </a:p>
          <a:p>
            <a:pPr marL="1485900" lvl="2" indent="-571500">
              <a:buFont typeface="Arial"/>
              <a:buChar char="•"/>
            </a:pPr>
            <a:r>
              <a:rPr lang="en-US" sz="2300" dirty="0">
                <a:latin typeface="Garamond"/>
                <a:cs typeface="Garamond"/>
              </a:rPr>
              <a:t>Golden Acorn (outstanding volunteer)</a:t>
            </a:r>
          </a:p>
          <a:p>
            <a:pPr marL="1485900" lvl="2" indent="-571500">
              <a:buFont typeface="Arial"/>
              <a:buChar char="•"/>
            </a:pPr>
            <a:r>
              <a:rPr lang="en-US" sz="2300" dirty="0">
                <a:latin typeface="Garamond"/>
                <a:cs typeface="Garamond"/>
              </a:rPr>
              <a:t>Outstanding Advocate</a:t>
            </a:r>
          </a:p>
          <a:p>
            <a:pPr marL="1485900" lvl="2" indent="-571500">
              <a:buFont typeface="Arial"/>
              <a:buChar char="•"/>
            </a:pPr>
            <a:r>
              <a:rPr lang="en-US" sz="2300" dirty="0">
                <a:latin typeface="Garamond"/>
                <a:cs typeface="Garamond"/>
              </a:rPr>
              <a:t>Outstanding Educator</a:t>
            </a:r>
          </a:p>
          <a:p>
            <a:pPr marL="1028700" lvl="1" indent="-571500">
              <a:buFont typeface="Arial"/>
              <a:buChar char="•"/>
            </a:pPr>
            <a:r>
              <a:rPr lang="en-US" sz="2300" dirty="0">
                <a:latin typeface="Garamond"/>
                <a:cs typeface="Garamond"/>
              </a:rPr>
              <a:t>Submit nominations online by Friday</a:t>
            </a:r>
            <a:r>
              <a:rPr lang="en-US" sz="2300">
                <a:latin typeface="Garamond"/>
                <a:cs typeface="Garamond"/>
              </a:rPr>
              <a:t>, February 15, </a:t>
            </a:r>
            <a:r>
              <a:rPr lang="en-US" sz="2300" dirty="0">
                <a:latin typeface="Garamond"/>
                <a:cs typeface="Garamond"/>
              </a:rPr>
              <a:t>at: </a:t>
            </a:r>
            <a:r>
              <a:rPr lang="en-US" sz="2300" dirty="0">
                <a:latin typeface="Garamond"/>
                <a:cs typeface="Garamond"/>
                <a:hlinkClick r:id="rId3"/>
              </a:rPr>
              <a:t>https://www.surveymonkey.com/r/PCMS-Awards2019</a:t>
            </a:r>
            <a:endParaRPr lang="en-US" sz="2300" dirty="0">
              <a:latin typeface="Garamond"/>
              <a:cs typeface="Garamond"/>
            </a:endParaRPr>
          </a:p>
          <a:p>
            <a:pPr marL="1028700" lvl="1" indent="-571500">
              <a:buFont typeface="Arial"/>
              <a:buChar char="•"/>
            </a:pPr>
            <a:r>
              <a:rPr lang="en-US" sz="2300" dirty="0">
                <a:latin typeface="Garamond"/>
                <a:cs typeface="Garamond"/>
              </a:rPr>
              <a:t>If you’d like to join the Awards Committee, please email Sheila Barlow at: </a:t>
            </a:r>
            <a:r>
              <a:rPr lang="en-US" sz="2300" dirty="0">
                <a:latin typeface="Garamond"/>
                <a:cs typeface="Garamond"/>
                <a:hlinkClick r:id="rId4"/>
              </a:rPr>
              <a:t>sheila.barlow@outlook.com</a:t>
            </a:r>
            <a:endParaRPr lang="en-US" sz="2300" dirty="0">
              <a:latin typeface="Garamond"/>
              <a:cs typeface="Garamond"/>
            </a:endParaRPr>
          </a:p>
        </p:txBody>
      </p:sp>
    </p:spTree>
    <p:extLst>
      <p:ext uri="{BB962C8B-B14F-4D97-AF65-F5344CB8AC3E}">
        <p14:creationId xmlns:p14="http://schemas.microsoft.com/office/powerpoint/2010/main" val="408678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62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School Leadership Report</a:t>
            </a:r>
          </a:p>
        </p:txBody>
      </p:sp>
      <p:sp>
        <p:nvSpPr>
          <p:cNvPr id="8" name="TextBox 7"/>
          <p:cNvSpPr txBox="1"/>
          <p:nvPr/>
        </p:nvSpPr>
        <p:spPr>
          <a:xfrm>
            <a:off x="739774" y="1562100"/>
            <a:ext cx="8261351" cy="646331"/>
          </a:xfrm>
          <a:prstGeom prst="rect">
            <a:avLst/>
          </a:prstGeom>
          <a:noFill/>
        </p:spPr>
        <p:txBody>
          <a:bodyPr wrap="square" rtlCol="0">
            <a:spAutoFit/>
          </a:bodyPr>
          <a:lstStyle/>
          <a:p>
            <a:r>
              <a:rPr lang="en-US" sz="3600" dirty="0">
                <a:latin typeface="Garamond"/>
                <a:cs typeface="Garamond"/>
              </a:rPr>
              <a:t>Report from Principal Dana Bailey</a:t>
            </a:r>
          </a:p>
        </p:txBody>
      </p:sp>
      <p:pic>
        <p:nvPicPr>
          <p:cNvPr id="9" name="Picture 8">
            <a:extLst>
              <a:ext uri="{FF2B5EF4-FFF2-40B4-BE49-F238E27FC236}">
                <a16:creationId xmlns:a16="http://schemas.microsoft.com/office/drawing/2014/main" id="{FE88258F-C755-F64A-B488-4352F3D6468A}"/>
              </a:ext>
            </a:extLst>
          </p:cNvPr>
          <p:cNvPicPr>
            <a:picLocks noChangeAspect="1"/>
          </p:cNvPicPr>
          <p:nvPr/>
        </p:nvPicPr>
        <p:blipFill>
          <a:blip r:embed="rId3"/>
          <a:stretch>
            <a:fillRect/>
          </a:stretch>
        </p:blipFill>
        <p:spPr>
          <a:xfrm>
            <a:off x="3090879" y="2843431"/>
            <a:ext cx="2744841" cy="2917374"/>
          </a:xfrm>
          <a:prstGeom prst="rect">
            <a:avLst/>
          </a:prstGeom>
        </p:spPr>
      </p:pic>
    </p:spTree>
    <p:extLst>
      <p:ext uri="{BB962C8B-B14F-4D97-AF65-F5344CB8AC3E}">
        <p14:creationId xmlns:p14="http://schemas.microsoft.com/office/powerpoint/2010/main" val="2139860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4" y="1366155"/>
            <a:ext cx="7848585" cy="5463034"/>
          </a:xfrm>
          <a:prstGeom prst="rect">
            <a:avLst/>
          </a:prstGeom>
          <a:noFill/>
        </p:spPr>
        <p:txBody>
          <a:bodyPr wrap="square" rtlCol="0">
            <a:spAutoFit/>
          </a:bodyPr>
          <a:lstStyle/>
          <a:p>
            <a:pPr marL="571500" indent="-571500">
              <a:spcAft>
                <a:spcPts val="600"/>
              </a:spcAft>
              <a:buFont typeface="Arial"/>
              <a:buChar char="•"/>
            </a:pPr>
            <a:r>
              <a:rPr lang="en-US" sz="3600" dirty="0">
                <a:latin typeface="Garamond"/>
                <a:cs typeface="Garamond"/>
              </a:rPr>
              <a:t>School Board Vacancy</a:t>
            </a:r>
          </a:p>
          <a:p>
            <a:pPr marL="1028700" lvl="1" indent="-571500">
              <a:spcAft>
                <a:spcPts val="600"/>
              </a:spcAft>
              <a:buFont typeface="Wingdings" pitchFamily="2" charset="2"/>
              <a:buChar char="Ø"/>
            </a:pPr>
            <a:r>
              <a:rPr lang="en-US" sz="2800" dirty="0">
                <a:latin typeface="Garamond"/>
                <a:cs typeface="Garamond"/>
              </a:rPr>
              <a:t>Information Night – Feb. 6</a:t>
            </a:r>
          </a:p>
          <a:p>
            <a:pPr marL="1028700" lvl="1" indent="-571500">
              <a:spcAft>
                <a:spcPts val="600"/>
              </a:spcAft>
              <a:buFont typeface="Wingdings" pitchFamily="2" charset="2"/>
              <a:buChar char="Ø"/>
            </a:pPr>
            <a:r>
              <a:rPr lang="en-US" sz="2800" dirty="0">
                <a:latin typeface="Garamond"/>
                <a:cs typeface="Garamond"/>
              </a:rPr>
              <a:t>Applications Due – Feb. 15</a:t>
            </a:r>
          </a:p>
          <a:p>
            <a:pPr marL="571500" indent="-571500">
              <a:spcAft>
                <a:spcPts val="600"/>
              </a:spcAft>
              <a:buFont typeface="Arial"/>
              <a:buChar char="•"/>
            </a:pPr>
            <a:r>
              <a:rPr lang="en-US" sz="3600" dirty="0">
                <a:latin typeface="Garamond"/>
                <a:cs typeface="Garamond"/>
              </a:rPr>
              <a:t>High School Schedule Change</a:t>
            </a:r>
          </a:p>
          <a:p>
            <a:pPr marL="1028700" lvl="1" indent="-571500">
              <a:spcAft>
                <a:spcPts val="600"/>
              </a:spcAft>
              <a:buFont typeface="Wingdings" pitchFamily="2" charset="2"/>
              <a:buChar char="Ø"/>
            </a:pPr>
            <a:r>
              <a:rPr lang="en-US" sz="2800" dirty="0">
                <a:latin typeface="Garamond"/>
                <a:cs typeface="Garamond"/>
              </a:rPr>
              <a:t>“Modified Block 7 Period Schedule with Flex Time Option” to take effect in Issaquah and Skyline High Schools beginning 2019 and Liberty High School no later than 2022.</a:t>
            </a:r>
          </a:p>
          <a:p>
            <a:pPr marL="1028700" lvl="1" indent="-571500">
              <a:spcAft>
                <a:spcPts val="600"/>
              </a:spcAft>
              <a:buFont typeface="Wingdings" pitchFamily="2" charset="2"/>
              <a:buChar char="Ø"/>
            </a:pPr>
            <a:r>
              <a:rPr lang="en-US" sz="2800" dirty="0">
                <a:latin typeface="Garamond"/>
                <a:cs typeface="Garamond"/>
              </a:rPr>
              <a:t>ISD School Board approved Superintendent Thiele’s recommendation at its December 12, 2018, meeting</a:t>
            </a:r>
          </a:p>
        </p:txBody>
      </p:sp>
    </p:spTree>
    <p:extLst>
      <p:ext uri="{BB962C8B-B14F-4D97-AF65-F5344CB8AC3E}">
        <p14:creationId xmlns:p14="http://schemas.microsoft.com/office/powerpoint/2010/main" val="1739515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4" y="1562100"/>
            <a:ext cx="7848585" cy="2677656"/>
          </a:xfrm>
          <a:prstGeom prst="rect">
            <a:avLst/>
          </a:prstGeom>
          <a:noFill/>
        </p:spPr>
        <p:txBody>
          <a:bodyPr wrap="square" rtlCol="0">
            <a:spAutoFit/>
          </a:bodyPr>
          <a:lstStyle/>
          <a:p>
            <a:pPr marL="571500" indent="-571500">
              <a:spcAft>
                <a:spcPts val="600"/>
              </a:spcAft>
              <a:buFont typeface="Wingdings" pitchFamily="2" charset="2"/>
              <a:buChar char="Ø"/>
            </a:pPr>
            <a:r>
              <a:rPr lang="en-US" sz="2400" dirty="0">
                <a:latin typeface="Garamond"/>
                <a:cs typeface="Garamond"/>
              </a:rPr>
              <a:t>The approved schedule will hold all seven periods on Mondays, Thursdays and Fridays, with each class running 50 minutes. Tuesdays will hold first, third, fifth and seventh periods with a 35-minute flex time. Wednesdays will hold second, fourth and sixth periods with a 50-minute flex time. Below is the complete approved “Modified Block 7 Period Schedule with Flex Time Option.”</a:t>
            </a:r>
            <a:endParaRPr lang="en-US" sz="3600" dirty="0">
              <a:latin typeface="Garamond"/>
              <a:cs typeface="Garamond"/>
            </a:endParaRPr>
          </a:p>
        </p:txBody>
      </p:sp>
      <p:pic>
        <p:nvPicPr>
          <p:cNvPr id="2" name="Picture 1">
            <a:extLst>
              <a:ext uri="{FF2B5EF4-FFF2-40B4-BE49-F238E27FC236}">
                <a16:creationId xmlns:a16="http://schemas.microsoft.com/office/drawing/2014/main" id="{964174CE-AA95-A84D-834C-907AC2D0C08F}"/>
              </a:ext>
            </a:extLst>
          </p:cNvPr>
          <p:cNvPicPr>
            <a:picLocks noChangeAspect="1"/>
          </p:cNvPicPr>
          <p:nvPr/>
        </p:nvPicPr>
        <p:blipFill>
          <a:blip r:embed="rId3"/>
          <a:stretch>
            <a:fillRect/>
          </a:stretch>
        </p:blipFill>
        <p:spPr>
          <a:xfrm>
            <a:off x="0" y="4239756"/>
            <a:ext cx="9144000" cy="2121408"/>
          </a:xfrm>
          <a:prstGeom prst="rect">
            <a:avLst/>
          </a:prstGeom>
        </p:spPr>
      </p:pic>
    </p:spTree>
    <p:extLst>
      <p:ext uri="{BB962C8B-B14F-4D97-AF65-F5344CB8AC3E}">
        <p14:creationId xmlns:p14="http://schemas.microsoft.com/office/powerpoint/2010/main" val="155065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Presidents’ Report</a:t>
            </a:r>
          </a:p>
        </p:txBody>
      </p:sp>
      <p:sp>
        <p:nvSpPr>
          <p:cNvPr id="8" name="TextBox 7"/>
          <p:cNvSpPr txBox="1"/>
          <p:nvPr/>
        </p:nvSpPr>
        <p:spPr>
          <a:xfrm>
            <a:off x="739774" y="1562100"/>
            <a:ext cx="7848585" cy="4185761"/>
          </a:xfrm>
          <a:prstGeom prst="rect">
            <a:avLst/>
          </a:prstGeom>
          <a:noFill/>
        </p:spPr>
        <p:txBody>
          <a:bodyPr wrap="square" rtlCol="0">
            <a:spAutoFit/>
          </a:bodyPr>
          <a:lstStyle/>
          <a:p>
            <a:pPr marL="571500" indent="-571500">
              <a:spcAft>
                <a:spcPts val="1200"/>
              </a:spcAft>
              <a:buFont typeface="Arial"/>
              <a:buChar char="•"/>
            </a:pPr>
            <a:r>
              <a:rPr lang="en-US" sz="3600" dirty="0">
                <a:latin typeface="Garamond"/>
                <a:cs typeface="Garamond"/>
              </a:rPr>
              <a:t>2019-2020 Nominating Committee needs volunteers</a:t>
            </a:r>
          </a:p>
          <a:p>
            <a:pPr marL="571500" indent="-571500">
              <a:spcAft>
                <a:spcPts val="1200"/>
              </a:spcAft>
              <a:buFont typeface="Arial"/>
              <a:buChar char="•"/>
            </a:pPr>
            <a:r>
              <a:rPr lang="en-US" sz="3600" dirty="0" err="1">
                <a:latin typeface="Garamond"/>
                <a:cs typeface="Garamond"/>
              </a:rPr>
              <a:t>STEMposium</a:t>
            </a:r>
            <a:r>
              <a:rPr lang="en-US" sz="3600" dirty="0">
                <a:latin typeface="Garamond"/>
                <a:cs typeface="Garamond"/>
              </a:rPr>
              <a:t>, Thursday, February 7, 2019, at Issaquah HS, 5:30-7:30pm</a:t>
            </a:r>
          </a:p>
          <a:p>
            <a:pPr marL="571500" indent="-571500">
              <a:spcAft>
                <a:spcPts val="600"/>
              </a:spcAft>
              <a:buFont typeface="Arial"/>
              <a:buChar char="•"/>
            </a:pPr>
            <a:r>
              <a:rPr lang="en-US" sz="3600" dirty="0">
                <a:latin typeface="Garamond"/>
                <a:cs typeface="Garamond"/>
              </a:rPr>
              <a:t>Save the Date - Nourish Every Mind </a:t>
            </a:r>
          </a:p>
          <a:p>
            <a:pPr marL="914400" lvl="1" indent="-457200">
              <a:spcAft>
                <a:spcPts val="600"/>
              </a:spcAft>
              <a:buFont typeface="Wingdings" pitchFamily="2" charset="2"/>
              <a:buChar char="Ø"/>
            </a:pPr>
            <a:r>
              <a:rPr lang="en-US" sz="2800" dirty="0">
                <a:latin typeface="Garamond"/>
                <a:cs typeface="Garamond"/>
              </a:rPr>
              <a:t>Luncheon </a:t>
            </a:r>
            <a:r>
              <a:rPr lang="mr-IN" sz="2800" dirty="0">
                <a:latin typeface="Garamond"/>
                <a:cs typeface="Garamond"/>
              </a:rPr>
              <a:t>–</a:t>
            </a:r>
            <a:r>
              <a:rPr lang="en-US" sz="2800" dirty="0">
                <a:latin typeface="Garamond"/>
                <a:cs typeface="Garamond"/>
              </a:rPr>
              <a:t> Friday, May 3, 2019</a:t>
            </a:r>
          </a:p>
          <a:p>
            <a:pPr marL="914400" lvl="1" indent="-457200">
              <a:spcAft>
                <a:spcPts val="600"/>
              </a:spcAft>
              <a:buFont typeface="Wingdings" pitchFamily="2" charset="2"/>
              <a:buChar char="Ø"/>
            </a:pPr>
            <a:r>
              <a:rPr lang="en-US" sz="2800" dirty="0">
                <a:latin typeface="Garamond"/>
                <a:cs typeface="Garamond"/>
              </a:rPr>
              <a:t>Breakfast – Tuesday, May 14, 2019</a:t>
            </a:r>
          </a:p>
        </p:txBody>
      </p:sp>
    </p:spTree>
    <p:extLst>
      <p:ext uri="{BB962C8B-B14F-4D97-AF65-F5344CB8AC3E}">
        <p14:creationId xmlns:p14="http://schemas.microsoft.com/office/powerpoint/2010/main" val="1676186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Treasurer’s Report</a:t>
            </a:r>
          </a:p>
        </p:txBody>
      </p:sp>
      <p:sp>
        <p:nvSpPr>
          <p:cNvPr id="8" name="TextBox 7"/>
          <p:cNvSpPr txBox="1"/>
          <p:nvPr/>
        </p:nvSpPr>
        <p:spPr>
          <a:xfrm>
            <a:off x="739774" y="1379218"/>
            <a:ext cx="8261351" cy="5416868"/>
          </a:xfrm>
          <a:prstGeom prst="rect">
            <a:avLst/>
          </a:prstGeom>
          <a:noFill/>
        </p:spPr>
        <p:txBody>
          <a:bodyPr wrap="square" rtlCol="0">
            <a:spAutoFit/>
          </a:bodyPr>
          <a:lstStyle/>
          <a:p>
            <a:r>
              <a:rPr lang="en-US" sz="3600" b="1" dirty="0">
                <a:latin typeface="Garamond"/>
                <a:cs typeface="Garamond"/>
              </a:rPr>
              <a:t>November/December Highlights:</a:t>
            </a:r>
          </a:p>
          <a:p>
            <a:pPr marL="342900" indent="-342900">
              <a:spcBef>
                <a:spcPts val="600"/>
              </a:spcBef>
              <a:buFont typeface="Arial"/>
              <a:buChar char="•"/>
            </a:pPr>
            <a:r>
              <a:rPr lang="en-US" sz="2800" dirty="0">
                <a:latin typeface="Garamond"/>
                <a:cs typeface="Garamond"/>
              </a:rPr>
              <a:t>All income and expenses as expected and within budget</a:t>
            </a:r>
          </a:p>
          <a:p>
            <a:pPr marL="342900" indent="-342900">
              <a:spcBef>
                <a:spcPts val="600"/>
              </a:spcBef>
              <a:buFont typeface="Arial"/>
              <a:buChar char="•"/>
            </a:pPr>
            <a:r>
              <a:rPr lang="en-US" sz="2800" dirty="0">
                <a:latin typeface="Garamond"/>
                <a:cs typeface="Garamond"/>
              </a:rPr>
              <a:t>Income primarily from Corporate Matching</a:t>
            </a:r>
          </a:p>
          <a:p>
            <a:pPr marL="342900" indent="-342900">
              <a:spcBef>
                <a:spcPts val="600"/>
              </a:spcBef>
              <a:buFont typeface="Arial"/>
              <a:buChar char="•"/>
            </a:pPr>
            <a:r>
              <a:rPr lang="en-US" sz="2800" dirty="0">
                <a:latin typeface="Garamond"/>
                <a:cs typeface="Garamond"/>
              </a:rPr>
              <a:t>Expenses paid include:</a:t>
            </a:r>
          </a:p>
          <a:p>
            <a:pPr marL="914400" lvl="1" indent="-457200">
              <a:buFont typeface="Wingdings" pitchFamily="2" charset="2"/>
              <a:buChar char="Ø"/>
            </a:pPr>
            <a:r>
              <a:rPr lang="en-US" sz="2800" dirty="0">
                <a:latin typeface="Garamond"/>
                <a:cs typeface="Garamond"/>
              </a:rPr>
              <a:t>Membership Fees</a:t>
            </a:r>
          </a:p>
          <a:p>
            <a:pPr marL="914400" lvl="1" indent="-457200">
              <a:buFont typeface="Wingdings" pitchFamily="2" charset="2"/>
              <a:buChar char="Ø"/>
            </a:pPr>
            <a:r>
              <a:rPr lang="en-US" sz="2800" dirty="0">
                <a:latin typeface="Garamond"/>
                <a:cs typeface="Garamond"/>
              </a:rPr>
              <a:t>Insurance </a:t>
            </a:r>
          </a:p>
          <a:p>
            <a:pPr marL="571500" indent="-571500">
              <a:spcBef>
                <a:spcPts val="600"/>
              </a:spcBef>
              <a:buFont typeface="Arial"/>
              <a:buChar char="•"/>
            </a:pPr>
            <a:r>
              <a:rPr lang="en-US" sz="2800" dirty="0">
                <a:latin typeface="Garamond"/>
                <a:cs typeface="Garamond"/>
              </a:rPr>
              <a:t>Mid-Year Financial Review scheduled for Jan. 24, 2019</a:t>
            </a:r>
          </a:p>
          <a:p>
            <a:pPr marL="571500" indent="-571500">
              <a:spcBef>
                <a:spcPts val="600"/>
              </a:spcBef>
              <a:buFont typeface="Arial"/>
              <a:buChar char="•"/>
            </a:pPr>
            <a:r>
              <a:rPr lang="en-US" sz="2800" dirty="0">
                <a:latin typeface="Garamond"/>
                <a:cs typeface="Garamond"/>
              </a:rPr>
              <a:t>Bank statements have been opened and reviewed by a non-signer on the account</a:t>
            </a:r>
          </a:p>
          <a:p>
            <a:pPr marL="571500" indent="-571500">
              <a:spcBef>
                <a:spcPts val="600"/>
              </a:spcBef>
              <a:buFont typeface="Arial"/>
              <a:buChar char="•"/>
            </a:pPr>
            <a:r>
              <a:rPr lang="en-US" sz="2800" dirty="0">
                <a:latin typeface="Garamond"/>
                <a:cs typeface="Garamond"/>
              </a:rPr>
              <a:t>No claims filed against insurance in November or December</a:t>
            </a:r>
          </a:p>
        </p:txBody>
      </p:sp>
    </p:spTree>
    <p:extLst>
      <p:ext uri="{BB962C8B-B14F-4D97-AF65-F5344CB8AC3E}">
        <p14:creationId xmlns:p14="http://schemas.microsoft.com/office/powerpoint/2010/main" val="986874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Membership</a:t>
            </a:r>
          </a:p>
        </p:txBody>
      </p:sp>
      <p:sp>
        <p:nvSpPr>
          <p:cNvPr id="8" name="TextBox 7"/>
          <p:cNvSpPr txBox="1"/>
          <p:nvPr/>
        </p:nvSpPr>
        <p:spPr>
          <a:xfrm>
            <a:off x="739774" y="1562100"/>
            <a:ext cx="8261351" cy="2862322"/>
          </a:xfrm>
          <a:prstGeom prst="rect">
            <a:avLst/>
          </a:prstGeom>
          <a:noFill/>
        </p:spPr>
        <p:txBody>
          <a:bodyPr wrap="square" rtlCol="0">
            <a:spAutoFit/>
          </a:bodyPr>
          <a:lstStyle/>
          <a:p>
            <a:pPr marL="571500" indent="-571500">
              <a:buFont typeface="Arial"/>
              <a:buChar char="•"/>
            </a:pPr>
            <a:r>
              <a:rPr lang="en-US" sz="3600" dirty="0">
                <a:latin typeface="Garamond"/>
                <a:cs typeface="Garamond"/>
              </a:rPr>
              <a:t>Member Enrollment – CY 729 / PY 753</a:t>
            </a:r>
          </a:p>
          <a:p>
            <a:pPr marL="571500" indent="-571500">
              <a:buFont typeface="Arial"/>
              <a:buChar char="•"/>
            </a:pPr>
            <a:r>
              <a:rPr lang="en-US" sz="3600" dirty="0">
                <a:latin typeface="Garamond"/>
                <a:cs typeface="Garamond"/>
              </a:rPr>
              <a:t>Membership Percentage – 72% (1,007 students)</a:t>
            </a:r>
          </a:p>
          <a:p>
            <a:pPr marL="571500" indent="-571500">
              <a:buFont typeface="Arial"/>
              <a:buChar char="•"/>
            </a:pPr>
            <a:r>
              <a:rPr lang="en-US" sz="3600" dirty="0">
                <a:latin typeface="Garamond"/>
                <a:cs typeface="Garamond"/>
              </a:rPr>
              <a:t>42 members added in November and December</a:t>
            </a:r>
          </a:p>
        </p:txBody>
      </p:sp>
      <p:pic>
        <p:nvPicPr>
          <p:cNvPr id="9" name="Picture 8">
            <a:extLst>
              <a:ext uri="{FF2B5EF4-FFF2-40B4-BE49-F238E27FC236}">
                <a16:creationId xmlns:a16="http://schemas.microsoft.com/office/drawing/2014/main" id="{78FBD84D-C6DC-064C-9FAC-E4731DB2101B}"/>
              </a:ext>
            </a:extLst>
          </p:cNvPr>
          <p:cNvPicPr>
            <a:picLocks noChangeAspect="1"/>
          </p:cNvPicPr>
          <p:nvPr/>
        </p:nvPicPr>
        <p:blipFill>
          <a:blip r:embed="rId3"/>
          <a:stretch>
            <a:fillRect/>
          </a:stretch>
        </p:blipFill>
        <p:spPr>
          <a:xfrm>
            <a:off x="4633645" y="4273836"/>
            <a:ext cx="3766333" cy="2331540"/>
          </a:xfrm>
          <a:prstGeom prst="rect">
            <a:avLst/>
          </a:prstGeom>
        </p:spPr>
      </p:pic>
    </p:spTree>
    <p:extLst>
      <p:ext uri="{BB962C8B-B14F-4D97-AF65-F5344CB8AC3E}">
        <p14:creationId xmlns:p14="http://schemas.microsoft.com/office/powerpoint/2010/main" val="3134769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Programs</a:t>
            </a:r>
          </a:p>
        </p:txBody>
      </p:sp>
      <p:sp>
        <p:nvSpPr>
          <p:cNvPr id="8" name="TextBox 7"/>
          <p:cNvSpPr txBox="1"/>
          <p:nvPr/>
        </p:nvSpPr>
        <p:spPr>
          <a:xfrm>
            <a:off x="739774" y="1562100"/>
            <a:ext cx="8261351" cy="5078313"/>
          </a:xfrm>
          <a:prstGeom prst="rect">
            <a:avLst/>
          </a:prstGeom>
          <a:noFill/>
        </p:spPr>
        <p:txBody>
          <a:bodyPr wrap="square" rtlCol="0">
            <a:spAutoFit/>
          </a:bodyPr>
          <a:lstStyle/>
          <a:p>
            <a:r>
              <a:rPr lang="en-US" sz="3600" b="1" dirty="0">
                <a:latin typeface="Garamond"/>
                <a:cs typeface="Garamond"/>
              </a:rPr>
              <a:t>Holiday Gift Barn </a:t>
            </a:r>
          </a:p>
          <a:p>
            <a:pPr marL="457200" indent="-571500">
              <a:buFont typeface="Arial"/>
              <a:buChar char="•"/>
            </a:pPr>
            <a:r>
              <a:rPr lang="en-US" sz="3600" dirty="0">
                <a:latin typeface="Garamond"/>
                <a:cs typeface="Garamond"/>
              </a:rPr>
              <a:t>165 gifts were delivered</a:t>
            </a:r>
          </a:p>
          <a:p>
            <a:r>
              <a:rPr lang="en-US" sz="3600" dirty="0">
                <a:latin typeface="Garamond"/>
                <a:cs typeface="Garamond"/>
              </a:rPr>
              <a:t>	 to Pickering Barn on</a:t>
            </a:r>
          </a:p>
          <a:p>
            <a:pPr indent="548640"/>
            <a:r>
              <a:rPr lang="en-US" sz="3600" dirty="0">
                <a:latin typeface="Garamond"/>
                <a:cs typeface="Garamond"/>
              </a:rPr>
              <a:t>December 3 &amp; 4</a:t>
            </a:r>
          </a:p>
          <a:p>
            <a:pPr marL="571500" indent="-571500">
              <a:buFont typeface="Arial"/>
              <a:buChar char="•"/>
            </a:pPr>
            <a:r>
              <a:rPr lang="en-US" sz="3600" dirty="0">
                <a:latin typeface="Garamond"/>
                <a:cs typeface="Garamond"/>
              </a:rPr>
              <a:t>Thank you to Chair Tracie Kinsley and   to all the donors who gave generously    to the Holiday Gift Barn and the PCMS Angel Network. </a:t>
            </a:r>
          </a:p>
          <a:p>
            <a:pPr marL="571500" indent="-571500">
              <a:buFont typeface="Arial"/>
              <a:buChar char="•"/>
            </a:pPr>
            <a:endParaRPr lang="en-US" sz="3600" dirty="0">
              <a:latin typeface="Garamond"/>
              <a:cs typeface="Garamond"/>
            </a:endParaRP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02679" y="1562100"/>
            <a:ext cx="2191386" cy="2024375"/>
          </a:xfrm>
          <a:prstGeom prst="rect">
            <a:avLst/>
          </a:prstGeom>
        </p:spPr>
      </p:pic>
    </p:spTree>
    <p:extLst>
      <p:ext uri="{BB962C8B-B14F-4D97-AF65-F5344CB8AC3E}">
        <p14:creationId xmlns:p14="http://schemas.microsoft.com/office/powerpoint/2010/main" val="3478582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Programs</a:t>
            </a:r>
          </a:p>
        </p:txBody>
      </p:sp>
      <p:sp>
        <p:nvSpPr>
          <p:cNvPr id="8" name="TextBox 7"/>
          <p:cNvSpPr txBox="1"/>
          <p:nvPr/>
        </p:nvSpPr>
        <p:spPr>
          <a:xfrm>
            <a:off x="739774" y="1562100"/>
            <a:ext cx="8261351" cy="5278368"/>
          </a:xfrm>
          <a:prstGeom prst="rect">
            <a:avLst/>
          </a:prstGeom>
          <a:noFill/>
        </p:spPr>
        <p:txBody>
          <a:bodyPr wrap="square" rtlCol="0">
            <a:spAutoFit/>
          </a:bodyPr>
          <a:lstStyle/>
          <a:p>
            <a:r>
              <a:rPr lang="en-US" sz="4000" b="1" dirty="0">
                <a:latin typeface="Garamond"/>
                <a:cs typeface="Garamond"/>
              </a:rPr>
              <a:t>Reflections</a:t>
            </a:r>
          </a:p>
          <a:p>
            <a:pPr marL="571500" indent="-571500">
              <a:spcBef>
                <a:spcPts val="600"/>
              </a:spcBef>
              <a:buFont typeface="Arial"/>
              <a:buChar char="•"/>
            </a:pPr>
            <a:r>
              <a:rPr lang="en-US" sz="2400" dirty="0">
                <a:latin typeface="Garamond"/>
                <a:cs typeface="Garamond"/>
              </a:rPr>
              <a:t>District Reception &amp; Art  Showcase </a:t>
            </a:r>
          </a:p>
          <a:p>
            <a:pPr>
              <a:spcBef>
                <a:spcPts val="600"/>
              </a:spcBef>
            </a:pPr>
            <a:r>
              <a:rPr lang="en-US" sz="2400" dirty="0">
                <a:latin typeface="Garamond"/>
                <a:cs typeface="Garamond"/>
              </a:rPr>
              <a:t>	  was Jan. 15, 2019</a:t>
            </a:r>
          </a:p>
          <a:p>
            <a:pPr marL="571500" indent="-571500">
              <a:spcBef>
                <a:spcPts val="600"/>
              </a:spcBef>
              <a:buFont typeface="Arial"/>
              <a:buChar char="•"/>
            </a:pPr>
            <a:r>
              <a:rPr lang="en-US" sz="2400" dirty="0">
                <a:latin typeface="Garamond"/>
                <a:cs typeface="Garamond"/>
              </a:rPr>
              <a:t>Three PCMS artists will advance to the</a:t>
            </a:r>
          </a:p>
          <a:p>
            <a:pPr>
              <a:spcBef>
                <a:spcPts val="600"/>
              </a:spcBef>
            </a:pPr>
            <a:r>
              <a:rPr lang="en-US" sz="2400" dirty="0">
                <a:latin typeface="Garamond"/>
                <a:cs typeface="Garamond"/>
              </a:rPr>
              <a:t>	  State level, and two received Honorable Mentions:</a:t>
            </a:r>
          </a:p>
          <a:p>
            <a:pPr>
              <a:spcBef>
                <a:spcPts val="600"/>
              </a:spcBef>
            </a:pPr>
            <a:endParaRPr lang="en-US" sz="2400" dirty="0">
              <a:latin typeface="Garamond"/>
              <a:cs typeface="Garamond"/>
            </a:endParaRPr>
          </a:p>
          <a:p>
            <a:pPr marL="571500" indent="-571500">
              <a:spcBef>
                <a:spcPts val="600"/>
              </a:spcBef>
              <a:buFont typeface="Arial"/>
              <a:buChar char="•"/>
            </a:pPr>
            <a:endParaRPr lang="en-US" sz="2400" dirty="0">
              <a:latin typeface="Garamond"/>
              <a:cs typeface="Garamond"/>
            </a:endParaRPr>
          </a:p>
          <a:p>
            <a:pPr marL="571500" indent="-571500">
              <a:spcBef>
                <a:spcPts val="600"/>
              </a:spcBef>
              <a:buFont typeface="Arial"/>
              <a:buChar char="•"/>
            </a:pPr>
            <a:endParaRPr lang="en-US" sz="2400" dirty="0">
              <a:latin typeface="Garamond"/>
              <a:cs typeface="Garamond"/>
            </a:endParaRPr>
          </a:p>
          <a:p>
            <a:pPr marL="571500" indent="-571500">
              <a:spcBef>
                <a:spcPts val="600"/>
              </a:spcBef>
              <a:buFont typeface="Arial"/>
              <a:buChar char="•"/>
            </a:pPr>
            <a:endParaRPr lang="en-US" sz="2400" dirty="0">
              <a:latin typeface="Garamond"/>
              <a:cs typeface="Garamond"/>
            </a:endParaRPr>
          </a:p>
          <a:p>
            <a:pPr marL="571500" indent="-571500">
              <a:spcBef>
                <a:spcPts val="600"/>
              </a:spcBef>
              <a:buFont typeface="Arial"/>
              <a:buChar char="•"/>
            </a:pPr>
            <a:r>
              <a:rPr lang="en-US" sz="2400" dirty="0">
                <a:latin typeface="Garamond"/>
                <a:cs typeface="Garamond"/>
              </a:rPr>
              <a:t>Thank you to Chair Angela </a:t>
            </a:r>
            <a:r>
              <a:rPr lang="en-US" sz="2400" dirty="0" err="1">
                <a:latin typeface="Garamond"/>
                <a:cs typeface="Garamond"/>
              </a:rPr>
              <a:t>Bizzari</a:t>
            </a:r>
            <a:r>
              <a:rPr lang="en-US" sz="2400" dirty="0">
                <a:latin typeface="Garamond"/>
                <a:cs typeface="Garamond"/>
              </a:rPr>
              <a:t> and congratulations to all our fantastic artists!!</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14814" y="1664414"/>
            <a:ext cx="2023721" cy="1801992"/>
          </a:xfrm>
          <a:prstGeom prst="rect">
            <a:avLst/>
          </a:prstGeom>
        </p:spPr>
      </p:pic>
      <p:graphicFrame>
        <p:nvGraphicFramePr>
          <p:cNvPr id="2" name="Table 1">
            <a:extLst>
              <a:ext uri="{FF2B5EF4-FFF2-40B4-BE49-F238E27FC236}">
                <a16:creationId xmlns:a16="http://schemas.microsoft.com/office/drawing/2014/main" id="{B5B897B5-9A66-AE47-948E-336A3C25C9F1}"/>
              </a:ext>
            </a:extLst>
          </p:cNvPr>
          <p:cNvGraphicFramePr>
            <a:graphicFrameLocks noGrp="1"/>
          </p:cNvGraphicFramePr>
          <p:nvPr>
            <p:extLst>
              <p:ext uri="{D42A27DB-BD31-4B8C-83A1-F6EECF244321}">
                <p14:modId xmlns:p14="http://schemas.microsoft.com/office/powerpoint/2010/main" val="3973124588"/>
              </p:ext>
            </p:extLst>
          </p:nvPr>
        </p:nvGraphicFramePr>
        <p:xfrm>
          <a:off x="1345473" y="4095750"/>
          <a:ext cx="7015370" cy="1680043"/>
        </p:xfrm>
        <a:graphic>
          <a:graphicData uri="http://schemas.openxmlformats.org/drawingml/2006/table">
            <a:tbl>
              <a:tblPr firstRow="1" bandRow="1">
                <a:tableStyleId>{5C22544A-7EE6-4342-B048-85BDC9FD1C3A}</a:tableStyleId>
              </a:tblPr>
              <a:tblGrid>
                <a:gridCol w="3338504">
                  <a:extLst>
                    <a:ext uri="{9D8B030D-6E8A-4147-A177-3AD203B41FA5}">
                      <a16:colId xmlns:a16="http://schemas.microsoft.com/office/drawing/2014/main" val="3852162019"/>
                    </a:ext>
                  </a:extLst>
                </a:gridCol>
                <a:gridCol w="208280">
                  <a:extLst>
                    <a:ext uri="{9D8B030D-6E8A-4147-A177-3AD203B41FA5}">
                      <a16:colId xmlns:a16="http://schemas.microsoft.com/office/drawing/2014/main" val="3771388039"/>
                    </a:ext>
                  </a:extLst>
                </a:gridCol>
                <a:gridCol w="3468586">
                  <a:extLst>
                    <a:ext uri="{9D8B030D-6E8A-4147-A177-3AD203B41FA5}">
                      <a16:colId xmlns:a16="http://schemas.microsoft.com/office/drawing/2014/main" val="1988797038"/>
                    </a:ext>
                  </a:extLst>
                </a:gridCol>
              </a:tblGrid>
              <a:tr h="409573">
                <a:tc>
                  <a:txBody>
                    <a:bodyPr/>
                    <a:lstStyle/>
                    <a:p>
                      <a:r>
                        <a:rPr lang="en-US" b="1" dirty="0">
                          <a:solidFill>
                            <a:schemeClr val="tx1"/>
                          </a:solidFill>
                        </a:rPr>
                        <a:t>Winners</a:t>
                      </a:r>
                    </a:p>
                  </a:txBody>
                  <a:tcPr>
                    <a:solidFill>
                      <a:schemeClr val="tx2">
                        <a:lumMod val="40000"/>
                        <a:lumOff val="60000"/>
                      </a:schemeClr>
                    </a:solidFill>
                  </a:tcPr>
                </a:tc>
                <a:tc>
                  <a:txBody>
                    <a:bodyPr/>
                    <a:lstStyle/>
                    <a:p>
                      <a:endParaRPr lang="en-US" dirty="0">
                        <a:solidFill>
                          <a:schemeClr val="tx1"/>
                        </a:solidFill>
                      </a:endParaRPr>
                    </a:p>
                  </a:txBody>
                  <a:tcPr>
                    <a:solidFill>
                      <a:schemeClr val="tx2">
                        <a:lumMod val="40000"/>
                        <a:lumOff val="60000"/>
                      </a:schemeClr>
                    </a:solidFill>
                  </a:tcPr>
                </a:tc>
                <a:tc>
                  <a:txBody>
                    <a:bodyPr/>
                    <a:lstStyle/>
                    <a:p>
                      <a:r>
                        <a:rPr lang="en-US" dirty="0">
                          <a:solidFill>
                            <a:schemeClr val="tx1"/>
                          </a:solidFill>
                        </a:rPr>
                        <a:t>Honorable Mention</a:t>
                      </a:r>
                    </a:p>
                  </a:txBody>
                  <a:tcPr>
                    <a:solidFill>
                      <a:schemeClr val="tx2">
                        <a:lumMod val="40000"/>
                        <a:lumOff val="60000"/>
                      </a:schemeClr>
                    </a:solidFill>
                  </a:tcPr>
                </a:tc>
                <a:extLst>
                  <a:ext uri="{0D108BD9-81ED-4DB2-BD59-A6C34878D82A}">
                    <a16:rowId xmlns:a16="http://schemas.microsoft.com/office/drawing/2014/main" val="3365568525"/>
                  </a:ext>
                </a:extLst>
              </a:tr>
              <a:tr h="409573">
                <a:tc>
                  <a:txBody>
                    <a:bodyPr/>
                    <a:lstStyle/>
                    <a:p>
                      <a:r>
                        <a:rPr lang="en-US" sz="1400" b="0" dirty="0">
                          <a:solidFill>
                            <a:schemeClr val="tx1"/>
                          </a:solidFill>
                        </a:rPr>
                        <a:t>Elaina Johnson, GR8 – Music Composition</a:t>
                      </a:r>
                    </a:p>
                  </a:txBody>
                  <a:tcPr>
                    <a:noFill/>
                  </a:tcPr>
                </a:tc>
                <a:tc>
                  <a:txBody>
                    <a:bodyPr/>
                    <a:lstStyle/>
                    <a:p>
                      <a:endParaRPr lang="en-US" dirty="0">
                        <a:solidFill>
                          <a:schemeClr val="tx1"/>
                        </a:solidFill>
                      </a:endParaRPr>
                    </a:p>
                  </a:txBody>
                  <a:tcPr>
                    <a:noFill/>
                  </a:tcPr>
                </a:tc>
                <a:tc>
                  <a:txBody>
                    <a:bodyPr/>
                    <a:lstStyle/>
                    <a:p>
                      <a:r>
                        <a:rPr lang="en-US" sz="1400" dirty="0" err="1"/>
                        <a:t>Manasa</a:t>
                      </a:r>
                      <a:r>
                        <a:rPr lang="en-US" sz="1400" dirty="0"/>
                        <a:t> Kannan, GR 6 – Visual Arts</a:t>
                      </a:r>
                    </a:p>
                  </a:txBody>
                  <a:tcPr>
                    <a:noFill/>
                  </a:tcPr>
                </a:tc>
                <a:extLst>
                  <a:ext uri="{0D108BD9-81ED-4DB2-BD59-A6C34878D82A}">
                    <a16:rowId xmlns:a16="http://schemas.microsoft.com/office/drawing/2014/main" val="2703232770"/>
                  </a:ext>
                </a:extLst>
              </a:tr>
              <a:tr h="409573">
                <a:tc>
                  <a:txBody>
                    <a:bodyPr/>
                    <a:lstStyle/>
                    <a:p>
                      <a:r>
                        <a:rPr lang="en-US" sz="1400" b="0" i="0" u="none" strike="noStrike" kern="1200" dirty="0">
                          <a:solidFill>
                            <a:schemeClr val="dk1"/>
                          </a:solidFill>
                          <a:effectLst/>
                          <a:latin typeface="+mn-lt"/>
                          <a:ea typeface="+mn-ea"/>
                          <a:cs typeface="+mn-cs"/>
                        </a:rPr>
                        <a:t>William Johnson, GR8 – Music Composition</a:t>
                      </a:r>
                      <a:endParaRPr lang="en-US" sz="1400" b="0" dirty="0"/>
                    </a:p>
                  </a:txBody>
                  <a:tcPr>
                    <a:noFill/>
                  </a:tcPr>
                </a:tc>
                <a:tc>
                  <a:txBody>
                    <a:bodyPr/>
                    <a:lstStyle/>
                    <a:p>
                      <a:endParaRPr lang="en-US" dirty="0"/>
                    </a:p>
                  </a:txBody>
                  <a:tcPr>
                    <a:noFill/>
                  </a:tcPr>
                </a:tc>
                <a:tc>
                  <a:txBody>
                    <a:bodyPr/>
                    <a:lstStyle/>
                    <a:p>
                      <a:r>
                        <a:rPr lang="en-US" sz="1400" dirty="0"/>
                        <a:t>Joni Lee, GR6 – Music Composition</a:t>
                      </a:r>
                    </a:p>
                  </a:txBody>
                  <a:tcPr>
                    <a:noFill/>
                  </a:tcPr>
                </a:tc>
                <a:extLst>
                  <a:ext uri="{0D108BD9-81ED-4DB2-BD59-A6C34878D82A}">
                    <a16:rowId xmlns:a16="http://schemas.microsoft.com/office/drawing/2014/main" val="1990549077"/>
                  </a:ext>
                </a:extLst>
              </a:tr>
              <a:tr h="451324">
                <a:tc>
                  <a:txBody>
                    <a:bodyPr/>
                    <a:lstStyle/>
                    <a:p>
                      <a:r>
                        <a:rPr lang="en-US" sz="1400" b="0" dirty="0"/>
                        <a:t>Brian Sohn, GR6 – Visual Arts</a:t>
                      </a: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2445749512"/>
                  </a:ext>
                </a:extLst>
              </a:tr>
            </a:tbl>
          </a:graphicData>
        </a:graphic>
      </p:graphicFrame>
    </p:spTree>
    <p:extLst>
      <p:ext uri="{BB962C8B-B14F-4D97-AF65-F5344CB8AC3E}">
        <p14:creationId xmlns:p14="http://schemas.microsoft.com/office/powerpoint/2010/main" val="3301832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ASB/Lynx Life</a:t>
            </a:r>
          </a:p>
        </p:txBody>
      </p:sp>
      <p:sp>
        <p:nvSpPr>
          <p:cNvPr id="8" name="TextBox 7"/>
          <p:cNvSpPr txBox="1"/>
          <p:nvPr/>
        </p:nvSpPr>
        <p:spPr>
          <a:xfrm>
            <a:off x="3819302" y="1562100"/>
            <a:ext cx="4776057" cy="4985980"/>
          </a:xfrm>
          <a:prstGeom prst="rect">
            <a:avLst/>
          </a:prstGeom>
          <a:noFill/>
        </p:spPr>
        <p:txBody>
          <a:bodyPr wrap="square" rtlCol="0">
            <a:spAutoFit/>
          </a:bodyPr>
          <a:lstStyle/>
          <a:p>
            <a:pPr marL="457200" indent="-457200">
              <a:spcAft>
                <a:spcPts val="600"/>
              </a:spcAft>
              <a:buFont typeface="Arial" charset="0"/>
              <a:buChar char="•"/>
            </a:pPr>
            <a:r>
              <a:rPr lang="en-US" sz="2400" dirty="0">
                <a:latin typeface="Garamond"/>
                <a:cs typeface="Garamond"/>
              </a:rPr>
              <a:t>“Cascade Corner” (student store) reopened on January 11</a:t>
            </a:r>
          </a:p>
          <a:p>
            <a:pPr marL="457200" indent="-457200">
              <a:spcAft>
                <a:spcPts val="600"/>
              </a:spcAft>
              <a:buFont typeface="Arial" charset="0"/>
              <a:buChar char="•"/>
            </a:pPr>
            <a:r>
              <a:rPr lang="en-US" sz="2400" dirty="0">
                <a:latin typeface="Garamond"/>
                <a:cs typeface="Garamond"/>
              </a:rPr>
              <a:t>Upcoming volunteer opportunities:</a:t>
            </a:r>
          </a:p>
          <a:p>
            <a:r>
              <a:rPr lang="en-US" sz="1400" dirty="0">
                <a:latin typeface="Garamond"/>
                <a:cs typeface="Garamond"/>
              </a:rPr>
              <a:t> </a:t>
            </a:r>
          </a:p>
          <a:p>
            <a:pPr lvl="1"/>
            <a:r>
              <a:rPr lang="en-US" b="1" dirty="0">
                <a:latin typeface="Garamond"/>
                <a:cs typeface="Garamond"/>
              </a:rPr>
              <a:t>3</a:t>
            </a:r>
            <a:r>
              <a:rPr lang="en-US" b="1" baseline="30000" dirty="0">
                <a:latin typeface="Garamond"/>
                <a:cs typeface="Garamond"/>
              </a:rPr>
              <a:t>rd</a:t>
            </a:r>
            <a:r>
              <a:rPr lang="en-US" b="1" dirty="0">
                <a:latin typeface="Garamond"/>
                <a:cs typeface="Garamond"/>
              </a:rPr>
              <a:t> Annual Clash of Cans Food Drive – </a:t>
            </a:r>
          </a:p>
          <a:p>
            <a:pPr lvl="1"/>
            <a:r>
              <a:rPr lang="en-US" b="1" dirty="0">
                <a:latin typeface="Garamond"/>
                <a:cs typeface="Garamond"/>
              </a:rPr>
              <a:t>Jan. 25 and 29, &amp; Feb. 1 and 4</a:t>
            </a:r>
            <a:endParaRPr lang="en-US" dirty="0">
              <a:latin typeface="Garamond"/>
              <a:cs typeface="Garamond"/>
            </a:endParaRPr>
          </a:p>
          <a:p>
            <a:pPr lvl="1"/>
            <a:r>
              <a:rPr lang="en-US" dirty="0">
                <a:latin typeface="Garamond"/>
                <a:cs typeface="Garamond"/>
              </a:rPr>
              <a:t>5-8 Volunteers, 8:00-9:00am</a:t>
            </a:r>
          </a:p>
          <a:p>
            <a:pPr lvl="1"/>
            <a:r>
              <a:rPr lang="en-US" i="1" dirty="0">
                <a:latin typeface="Garamond"/>
                <a:cs typeface="Garamond"/>
              </a:rPr>
              <a:t>Count food donations received</a:t>
            </a:r>
            <a:endParaRPr lang="en-US" dirty="0">
              <a:latin typeface="Garamond"/>
              <a:cs typeface="Garamond"/>
            </a:endParaRPr>
          </a:p>
          <a:p>
            <a:pPr lvl="1"/>
            <a:r>
              <a:rPr lang="en-US" dirty="0">
                <a:latin typeface="Garamond"/>
                <a:cs typeface="Garamond"/>
              </a:rPr>
              <a:t>  </a:t>
            </a:r>
          </a:p>
          <a:p>
            <a:pPr lvl="1"/>
            <a:r>
              <a:rPr lang="en-US" b="1" dirty="0">
                <a:latin typeface="Garamond"/>
                <a:cs typeface="Garamond"/>
              </a:rPr>
              <a:t>All School Winter Social – Feb 15</a:t>
            </a:r>
          </a:p>
          <a:p>
            <a:pPr lvl="1"/>
            <a:endParaRPr lang="en-US" b="1" dirty="0">
              <a:latin typeface="Garamond"/>
              <a:cs typeface="Garamond"/>
            </a:endParaRPr>
          </a:p>
          <a:p>
            <a:pPr lvl="1"/>
            <a:r>
              <a:rPr lang="en-US" b="1" dirty="0">
                <a:latin typeface="Garamond"/>
                <a:cs typeface="Garamond"/>
              </a:rPr>
              <a:t>Locker Cleanout – March 19</a:t>
            </a:r>
            <a:endParaRPr lang="en-US" dirty="0">
              <a:latin typeface="Garamond"/>
              <a:cs typeface="Garamond"/>
            </a:endParaRPr>
          </a:p>
          <a:p>
            <a:pPr lvl="1"/>
            <a:r>
              <a:rPr lang="en-US" dirty="0">
                <a:latin typeface="Garamond"/>
                <a:cs typeface="Garamond"/>
              </a:rPr>
              <a:t>10 Volunteers, 8:00-8:30am</a:t>
            </a:r>
          </a:p>
          <a:p>
            <a:pPr lvl="1"/>
            <a:r>
              <a:rPr lang="en-US" i="1" dirty="0">
                <a:latin typeface="Garamond"/>
                <a:cs typeface="Garamond"/>
              </a:rPr>
              <a:t>Assist with locker clean out before Spring Break</a:t>
            </a:r>
            <a:endParaRPr lang="en-US" dirty="0">
              <a:latin typeface="Garamond"/>
              <a:cs typeface="Garamond"/>
            </a:endParaRPr>
          </a:p>
          <a:p>
            <a:r>
              <a:rPr lang="en-US" dirty="0">
                <a:latin typeface="Garamond"/>
                <a:cs typeface="Garamond"/>
              </a:rPr>
              <a:t> </a:t>
            </a:r>
          </a:p>
        </p:txBody>
      </p:sp>
      <p:pic>
        <p:nvPicPr>
          <p:cNvPr id="3" name="Picture 2">
            <a:extLst>
              <a:ext uri="{FF2B5EF4-FFF2-40B4-BE49-F238E27FC236}">
                <a16:creationId xmlns:a16="http://schemas.microsoft.com/office/drawing/2014/main" id="{FFEAEDE8-A5CA-B24A-B3EB-57A2CBBE50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774" y="1562100"/>
            <a:ext cx="3079529" cy="4762072"/>
          </a:xfrm>
          <a:prstGeom prst="rect">
            <a:avLst/>
          </a:prstGeom>
        </p:spPr>
      </p:pic>
    </p:spTree>
    <p:extLst>
      <p:ext uri="{BB962C8B-B14F-4D97-AF65-F5344CB8AC3E}">
        <p14:creationId xmlns:p14="http://schemas.microsoft.com/office/powerpoint/2010/main" val="105851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Advocacy</a:t>
            </a:r>
          </a:p>
        </p:txBody>
      </p:sp>
      <p:sp>
        <p:nvSpPr>
          <p:cNvPr id="8" name="TextBox 7"/>
          <p:cNvSpPr txBox="1"/>
          <p:nvPr/>
        </p:nvSpPr>
        <p:spPr>
          <a:xfrm>
            <a:off x="739774" y="1346200"/>
            <a:ext cx="8261351" cy="5078313"/>
          </a:xfrm>
          <a:prstGeom prst="rect">
            <a:avLst/>
          </a:prstGeom>
          <a:noFill/>
        </p:spPr>
        <p:txBody>
          <a:bodyPr wrap="square" rtlCol="0">
            <a:spAutoFit/>
          </a:bodyPr>
          <a:lstStyle/>
          <a:p>
            <a:r>
              <a:rPr lang="en-US" sz="2400" dirty="0">
                <a:latin typeface="Garamond"/>
                <a:cs typeface="Garamond"/>
              </a:rPr>
              <a:t>The new 2019-21 WSPTA Legislative Platform:</a:t>
            </a:r>
          </a:p>
          <a:p>
            <a:r>
              <a:rPr lang="en-US" sz="1600" dirty="0">
                <a:latin typeface="Garamond"/>
                <a:cs typeface="Garamond"/>
              </a:rPr>
              <a:t>Top 5 Legislative Priorities</a:t>
            </a:r>
          </a:p>
          <a:p>
            <a:pPr marL="285750" indent="-285750">
              <a:buFont typeface="Arial" panose="020B0604020202020204" pitchFamily="34" charset="0"/>
              <a:buChar char="•"/>
            </a:pPr>
            <a:r>
              <a:rPr lang="en-US" sz="1600" dirty="0">
                <a:latin typeface="Garamond"/>
                <a:cs typeface="Garamond"/>
              </a:rPr>
              <a:t>Social Emotional Learning</a:t>
            </a:r>
          </a:p>
          <a:p>
            <a:pPr marL="285750" indent="-285750">
              <a:buFont typeface="Arial" panose="020B0604020202020204" pitchFamily="34" charset="0"/>
              <a:buChar char="•"/>
            </a:pPr>
            <a:r>
              <a:rPr lang="en-US" sz="1600" dirty="0">
                <a:latin typeface="Garamond"/>
                <a:cs typeface="Garamond"/>
              </a:rPr>
              <a:t>School Construction and Simple Majority for Bonds</a:t>
            </a:r>
          </a:p>
          <a:p>
            <a:pPr marL="285750" indent="-285750">
              <a:buFont typeface="Arial" panose="020B0604020202020204" pitchFamily="34" charset="0"/>
              <a:buChar char="•"/>
            </a:pPr>
            <a:r>
              <a:rPr lang="en-US" sz="1600" dirty="0">
                <a:latin typeface="Garamond"/>
                <a:cs typeface="Garamond"/>
              </a:rPr>
              <a:t>Prevent Gun Violence</a:t>
            </a:r>
          </a:p>
          <a:p>
            <a:pPr marL="285750" indent="-285750">
              <a:buFont typeface="Arial" panose="020B0604020202020204" pitchFamily="34" charset="0"/>
              <a:buChar char="•"/>
            </a:pPr>
            <a:r>
              <a:rPr lang="en-US" sz="1600" dirty="0">
                <a:latin typeface="Garamond"/>
                <a:cs typeface="Garamond"/>
              </a:rPr>
              <a:t>Strategies to Address the Teacher Shortage</a:t>
            </a:r>
          </a:p>
          <a:p>
            <a:pPr marL="285750" indent="-285750">
              <a:buFont typeface="Arial" panose="020B0604020202020204" pitchFamily="34" charset="0"/>
              <a:buChar char="•"/>
            </a:pPr>
            <a:r>
              <a:rPr lang="en-US" sz="1600" dirty="0">
                <a:latin typeface="Garamond"/>
                <a:cs typeface="Garamond"/>
              </a:rPr>
              <a:t>Strategic Investments to Close Gaps</a:t>
            </a:r>
          </a:p>
          <a:p>
            <a:endParaRPr lang="en-US" sz="1600" dirty="0">
              <a:latin typeface="Garamond"/>
              <a:cs typeface="Garamond"/>
            </a:endParaRPr>
          </a:p>
          <a:p>
            <a:r>
              <a:rPr lang="en-US" sz="1600" dirty="0">
                <a:latin typeface="Garamond"/>
                <a:cs typeface="Garamond"/>
              </a:rPr>
              <a:t>Also support issues (listed alphabetically)</a:t>
            </a:r>
          </a:p>
          <a:p>
            <a:pPr marL="285750" indent="-285750">
              <a:buFont typeface="Arial" panose="020B0604020202020204" pitchFamily="34" charset="0"/>
              <a:buChar char="•"/>
            </a:pPr>
            <a:r>
              <a:rPr lang="en-US" sz="1600" dirty="0">
                <a:latin typeface="Garamond"/>
                <a:cs typeface="Garamond"/>
              </a:rPr>
              <a:t>Best Practices for School Meals – Lunch</a:t>
            </a:r>
          </a:p>
          <a:p>
            <a:pPr marL="285750" indent="-285750">
              <a:buFont typeface="Arial" panose="020B0604020202020204" pitchFamily="34" charset="0"/>
              <a:buChar char="•"/>
            </a:pPr>
            <a:r>
              <a:rPr lang="en-US" sz="1600" dirty="0">
                <a:latin typeface="Garamond"/>
                <a:cs typeface="Garamond"/>
              </a:rPr>
              <a:t>Best Practices for School Recess</a:t>
            </a:r>
          </a:p>
          <a:p>
            <a:pPr marL="285750" indent="-285750">
              <a:buFont typeface="Arial" panose="020B0604020202020204" pitchFamily="34" charset="0"/>
              <a:buChar char="•"/>
            </a:pPr>
            <a:r>
              <a:rPr lang="en-US" sz="1600" dirty="0">
                <a:latin typeface="Garamond"/>
                <a:cs typeface="Garamond"/>
              </a:rPr>
              <a:t>Engaging Families in Student Success</a:t>
            </a:r>
          </a:p>
          <a:p>
            <a:pPr marL="285750" indent="-285750">
              <a:buFont typeface="Arial" panose="020B0604020202020204" pitchFamily="34" charset="0"/>
              <a:buChar char="•"/>
            </a:pPr>
            <a:r>
              <a:rPr lang="en-US" sz="1600" dirty="0">
                <a:latin typeface="Garamond"/>
                <a:cs typeface="Garamond"/>
              </a:rPr>
              <a:t>Fund Paraeducator Training</a:t>
            </a:r>
          </a:p>
          <a:p>
            <a:pPr marL="285750" indent="-285750">
              <a:buFont typeface="Arial" panose="020B0604020202020204" pitchFamily="34" charset="0"/>
              <a:buChar char="•"/>
            </a:pPr>
            <a:r>
              <a:rPr lang="en-US" sz="1600" dirty="0">
                <a:latin typeface="Garamond"/>
                <a:cs typeface="Garamond"/>
              </a:rPr>
              <a:t>Increase Access to High Quality Preschool</a:t>
            </a:r>
          </a:p>
          <a:p>
            <a:pPr marL="285750" indent="-285750">
              <a:buFont typeface="Arial" panose="020B0604020202020204" pitchFamily="34" charset="0"/>
              <a:buChar char="•"/>
            </a:pPr>
            <a:r>
              <a:rPr lang="en-US" sz="1600" dirty="0">
                <a:latin typeface="Garamond"/>
                <a:cs typeface="Garamond"/>
              </a:rPr>
              <a:t>Raise the Age of Tobacco and Electronic Nicotine Delivery Systems to 21</a:t>
            </a:r>
          </a:p>
          <a:p>
            <a:pPr marL="285750" indent="-285750">
              <a:buFont typeface="Arial" panose="020B0604020202020204" pitchFamily="34" charset="0"/>
              <a:buChar char="•"/>
            </a:pPr>
            <a:r>
              <a:rPr lang="en-US" sz="1600" dirty="0">
                <a:latin typeface="Garamond"/>
                <a:cs typeface="Garamond"/>
              </a:rPr>
              <a:t>Safe School Plans and Emergency Preparedness</a:t>
            </a:r>
          </a:p>
          <a:p>
            <a:endParaRPr lang="en-US" sz="1600" dirty="0">
              <a:latin typeface="Garamond"/>
              <a:cs typeface="Garamond"/>
            </a:endParaRPr>
          </a:p>
          <a:p>
            <a:r>
              <a:rPr lang="en-US" sz="1600" dirty="0">
                <a:latin typeface="Garamond"/>
                <a:cs typeface="Garamond"/>
              </a:rPr>
              <a:t>Read the full recap of the 2018 WSPTA Legislative Assembly at:	</a:t>
            </a:r>
          </a:p>
          <a:p>
            <a:r>
              <a:rPr lang="en-US" sz="1600" dirty="0">
                <a:latin typeface="Garamond"/>
                <a:cs typeface="Garamond"/>
                <a:hlinkClick r:id="rId3"/>
              </a:rPr>
              <a:t>https://www.wastatepta.org/40th-annual-wspta-legislative-assembly-wrap/</a:t>
            </a:r>
            <a:endParaRPr lang="en-US" sz="1600" dirty="0">
              <a:latin typeface="Garamond"/>
              <a:cs typeface="Garamond"/>
            </a:endParaRPr>
          </a:p>
          <a:p>
            <a:endParaRPr lang="en-US" sz="1200" dirty="0">
              <a:latin typeface="Garamond"/>
              <a:cs typeface="Garamond"/>
            </a:endParaRPr>
          </a:p>
        </p:txBody>
      </p:sp>
      <p:pic>
        <p:nvPicPr>
          <p:cNvPr id="2" name="Picture 1">
            <a:extLst>
              <a:ext uri="{FF2B5EF4-FFF2-40B4-BE49-F238E27FC236}">
                <a16:creationId xmlns:a16="http://schemas.microsoft.com/office/drawing/2014/main" id="{E14F203B-8DA9-5F43-AA08-5CD3C9B36678}"/>
              </a:ext>
            </a:extLst>
          </p:cNvPr>
          <p:cNvPicPr>
            <a:picLocks noChangeAspect="1"/>
          </p:cNvPicPr>
          <p:nvPr/>
        </p:nvPicPr>
        <p:blipFill>
          <a:blip r:embed="rId4"/>
          <a:stretch>
            <a:fillRect/>
          </a:stretch>
        </p:blipFill>
        <p:spPr>
          <a:xfrm>
            <a:off x="4984995" y="2598506"/>
            <a:ext cx="3810000" cy="2133600"/>
          </a:xfrm>
          <a:prstGeom prst="rect">
            <a:avLst/>
          </a:prstGeom>
        </p:spPr>
      </p:pic>
    </p:spTree>
    <p:extLst>
      <p:ext uri="{BB962C8B-B14F-4D97-AF65-F5344CB8AC3E}">
        <p14:creationId xmlns:p14="http://schemas.microsoft.com/office/powerpoint/2010/main" val="3617356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Advocacy</a:t>
            </a:r>
          </a:p>
        </p:txBody>
      </p:sp>
      <p:sp>
        <p:nvSpPr>
          <p:cNvPr id="8" name="TextBox 7"/>
          <p:cNvSpPr txBox="1"/>
          <p:nvPr/>
        </p:nvSpPr>
        <p:spPr>
          <a:xfrm>
            <a:off x="739774" y="1490182"/>
            <a:ext cx="8261351" cy="5865708"/>
          </a:xfrm>
          <a:prstGeom prst="rect">
            <a:avLst/>
          </a:prstGeom>
          <a:noFill/>
        </p:spPr>
        <p:txBody>
          <a:bodyPr wrap="square" rtlCol="0">
            <a:spAutoFit/>
          </a:bodyPr>
          <a:lstStyle/>
          <a:p>
            <a:r>
              <a:rPr lang="en-US" sz="3200" b="1" dirty="0">
                <a:latin typeface="Garamond"/>
                <a:cs typeface="Garamond"/>
              </a:rPr>
              <a:t>Focus Day</a:t>
            </a:r>
            <a:r>
              <a:rPr lang="en-US" sz="3200" dirty="0">
                <a:latin typeface="Garamond"/>
                <a:cs typeface="Garamond"/>
              </a:rPr>
              <a:t> – February 11, 2019</a:t>
            </a:r>
          </a:p>
          <a:p>
            <a:r>
              <a:rPr lang="en-US" sz="2000" i="1" dirty="0">
                <a:latin typeface="Garamond"/>
                <a:cs typeface="Garamond"/>
              </a:rPr>
              <a:t>State Capitol - Olympia, WA</a:t>
            </a:r>
          </a:p>
          <a:p>
            <a:pPr>
              <a:lnSpc>
                <a:spcPts val="2680"/>
              </a:lnSpc>
            </a:pPr>
            <a:r>
              <a:rPr lang="en-US" sz="2400" dirty="0">
                <a:latin typeface="Garamond"/>
                <a:cs typeface="Garamond"/>
              </a:rPr>
              <a:t>During each year’s legislative session, </a:t>
            </a:r>
          </a:p>
          <a:p>
            <a:pPr>
              <a:lnSpc>
                <a:spcPts val="2680"/>
              </a:lnSpc>
            </a:pPr>
            <a:r>
              <a:rPr lang="en-US" sz="2400" dirty="0">
                <a:latin typeface="Garamond"/>
                <a:cs typeface="Garamond"/>
              </a:rPr>
              <a:t>Washington State PTA holds its annual </a:t>
            </a:r>
          </a:p>
          <a:p>
            <a:pPr>
              <a:lnSpc>
                <a:spcPts val="2680"/>
              </a:lnSpc>
            </a:pPr>
            <a:r>
              <a:rPr lang="en-US" sz="2400" dirty="0">
                <a:latin typeface="Garamond"/>
                <a:cs typeface="Garamond"/>
              </a:rPr>
              <a:t>Focus Day, which brings members together</a:t>
            </a:r>
          </a:p>
          <a:p>
            <a:pPr>
              <a:lnSpc>
                <a:spcPts val="2680"/>
              </a:lnSpc>
            </a:pPr>
            <a:r>
              <a:rPr lang="en-US" sz="2400" dirty="0">
                <a:latin typeface="Garamond"/>
                <a:cs typeface="Garamond"/>
              </a:rPr>
              <a:t>at the state capitol to advocate for the association’s top five issues. </a:t>
            </a:r>
          </a:p>
          <a:p>
            <a:pPr>
              <a:lnSpc>
                <a:spcPts val="2680"/>
              </a:lnSpc>
            </a:pPr>
            <a:endParaRPr lang="en-US" sz="1600" dirty="0">
              <a:latin typeface="Garamond"/>
              <a:cs typeface="Garamond"/>
            </a:endParaRPr>
          </a:p>
          <a:p>
            <a:r>
              <a:rPr lang="en-US" sz="3200" b="1" dirty="0">
                <a:latin typeface="Garamond"/>
                <a:cs typeface="Garamond"/>
              </a:rPr>
              <a:t>Advocacy Week</a:t>
            </a:r>
            <a:r>
              <a:rPr lang="en-US" sz="3200" dirty="0">
                <a:latin typeface="Garamond"/>
                <a:cs typeface="Garamond"/>
              </a:rPr>
              <a:t>– February 11-15, 2019</a:t>
            </a:r>
          </a:p>
          <a:p>
            <a:pPr>
              <a:lnSpc>
                <a:spcPts val="2580"/>
              </a:lnSpc>
            </a:pPr>
            <a:r>
              <a:rPr lang="en-US" sz="2400" dirty="0">
                <a:latin typeface="Garamond"/>
                <a:cs typeface="Garamond"/>
              </a:rPr>
              <a:t>The regular legislative session begins January 14, 2019, and WSPTA has designated February 11-15 as Advocacy Week.</a:t>
            </a:r>
          </a:p>
          <a:p>
            <a:pPr>
              <a:lnSpc>
                <a:spcPts val="2580"/>
              </a:lnSpc>
            </a:pPr>
            <a:endParaRPr lang="en-US" sz="1600" dirty="0">
              <a:latin typeface="Garamond"/>
              <a:cs typeface="Garamond"/>
            </a:endParaRPr>
          </a:p>
          <a:p>
            <a:r>
              <a:rPr lang="en-US" sz="3200" b="1" dirty="0">
                <a:latin typeface="Garamond"/>
                <a:cs typeface="Garamond"/>
              </a:rPr>
              <a:t>Sign up for the Voter Voice </a:t>
            </a:r>
          </a:p>
          <a:p>
            <a:pPr marL="0" lvl="1"/>
            <a:r>
              <a:rPr lang="en-US" sz="2400" dirty="0">
                <a:latin typeface="Garamond"/>
                <a:cs typeface="Garamond"/>
                <a:hlinkClick r:id="rId3"/>
              </a:rPr>
              <a:t>https://www.wastatepta.org/wspta-needs-members-advocate-pta-priorities/</a:t>
            </a:r>
            <a:endParaRPr lang="en-US" sz="2400" dirty="0">
              <a:latin typeface="Garamond"/>
              <a:cs typeface="Garamond"/>
            </a:endParaRPr>
          </a:p>
          <a:p>
            <a:pPr>
              <a:lnSpc>
                <a:spcPts val="2580"/>
              </a:lnSpc>
            </a:pPr>
            <a:endParaRPr lang="en-US" sz="3200" dirty="0">
              <a:latin typeface="Garamond"/>
              <a:cs typeface="Garamond"/>
            </a:endParaRPr>
          </a:p>
          <a:p>
            <a:endParaRPr lang="en-US" sz="1200" dirty="0">
              <a:latin typeface="Garamond"/>
              <a:cs typeface="Garamond"/>
            </a:endParaRPr>
          </a:p>
        </p:txBody>
      </p:sp>
      <p:pic>
        <p:nvPicPr>
          <p:cNvPr id="9" name="Picture 8"/>
          <p:cNvPicPr>
            <a:picLocks noChangeAspect="1"/>
          </p:cNvPicPr>
          <p:nvPr/>
        </p:nvPicPr>
        <p:blipFill>
          <a:blip r:embed="rId4"/>
          <a:stretch>
            <a:fillRect/>
          </a:stretch>
        </p:blipFill>
        <p:spPr>
          <a:xfrm>
            <a:off x="6180549" y="1490182"/>
            <a:ext cx="2460017" cy="1577433"/>
          </a:xfrm>
          <a:prstGeom prst="rect">
            <a:avLst/>
          </a:prstGeom>
        </p:spPr>
      </p:pic>
    </p:spTree>
    <p:extLst>
      <p:ext uri="{BB962C8B-B14F-4D97-AF65-F5344CB8AC3E}">
        <p14:creationId xmlns:p14="http://schemas.microsoft.com/office/powerpoint/2010/main" val="1495413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Outreach</a:t>
            </a:r>
          </a:p>
        </p:txBody>
      </p:sp>
      <p:sp>
        <p:nvSpPr>
          <p:cNvPr id="8" name="TextBox 7"/>
          <p:cNvSpPr txBox="1"/>
          <p:nvPr/>
        </p:nvSpPr>
        <p:spPr>
          <a:xfrm>
            <a:off x="739774" y="1324356"/>
            <a:ext cx="7982985" cy="5278368"/>
          </a:xfrm>
          <a:prstGeom prst="rect">
            <a:avLst/>
          </a:prstGeom>
          <a:noFill/>
        </p:spPr>
        <p:txBody>
          <a:bodyPr wrap="square" rtlCol="0">
            <a:spAutoFit/>
          </a:bodyPr>
          <a:lstStyle/>
          <a:p>
            <a:pPr marL="320040" indent="-285750">
              <a:spcAft>
                <a:spcPts val="600"/>
              </a:spcAft>
              <a:buFont typeface="Arial" panose="020B0604020202020204" pitchFamily="34" charset="0"/>
              <a:buChar char="•"/>
            </a:pPr>
            <a:r>
              <a:rPr lang="en-US" sz="2800" b="1" dirty="0">
                <a:latin typeface="Garamond"/>
                <a:cs typeface="Garamond"/>
              </a:rPr>
              <a:t>Lunch for the Break </a:t>
            </a:r>
          </a:p>
          <a:p>
            <a:pPr marL="274320" lvl="1"/>
            <a:r>
              <a:rPr lang="en-US" sz="1400" dirty="0">
                <a:latin typeface="Garamond"/>
                <a:cs typeface="Garamond"/>
              </a:rPr>
              <a:t>Mid-Winter break poses a challenge for families that rely on free or </a:t>
            </a:r>
          </a:p>
          <a:p>
            <a:pPr marL="274320" lvl="1"/>
            <a:r>
              <a:rPr lang="en-US" sz="1400" dirty="0">
                <a:latin typeface="Garamond"/>
                <a:cs typeface="Garamond"/>
              </a:rPr>
              <a:t>reduced-price school lunches. “Lunch for the Break” is a program </a:t>
            </a:r>
          </a:p>
          <a:p>
            <a:pPr marL="274320" lvl="1"/>
            <a:r>
              <a:rPr lang="en-US" sz="1400" dirty="0">
                <a:latin typeface="Garamond"/>
                <a:cs typeface="Garamond"/>
              </a:rPr>
              <a:t>designed to help fill the food gap for kids during this time. You can </a:t>
            </a:r>
          </a:p>
          <a:p>
            <a:pPr marL="274320" lvl="1"/>
            <a:r>
              <a:rPr lang="en-US" sz="1400" dirty="0">
                <a:latin typeface="Garamond"/>
                <a:cs typeface="Garamond"/>
              </a:rPr>
              <a:t>help by donating a box (or two, or three). Fill your own box using </a:t>
            </a:r>
          </a:p>
          <a:p>
            <a:pPr marL="274320" lvl="1"/>
            <a:r>
              <a:rPr lang="en-US" sz="1400" dirty="0">
                <a:latin typeface="Garamond"/>
                <a:cs typeface="Garamond"/>
              </a:rPr>
              <a:t>the standardized shopping list, purchase a pre-made box, or simply make a financial contribution to help purchase perishables. Donor drop off is on Wednesday, February 13th. Visit Issaquah Food &amp; Clothing Bank to register and for more information: </a:t>
            </a:r>
            <a:r>
              <a:rPr lang="en-US" sz="1400" dirty="0">
                <a:latin typeface="Garamond"/>
                <a:cs typeface="Garamond"/>
                <a:hlinkClick r:id="rId4"/>
              </a:rPr>
              <a:t>https://www.issaquahfoodbank.org/lunchforthebreak</a:t>
            </a:r>
            <a:endParaRPr lang="en-US" sz="1400" dirty="0">
              <a:latin typeface="Garamond"/>
              <a:cs typeface="Garamond"/>
            </a:endParaRPr>
          </a:p>
          <a:p>
            <a:pPr marL="274320" lvl="1"/>
            <a:endParaRPr lang="en-US" dirty="0">
              <a:latin typeface="Garamond"/>
              <a:cs typeface="Garamond"/>
            </a:endParaRPr>
          </a:p>
          <a:p>
            <a:pPr marL="285750" indent="-285750">
              <a:spcAft>
                <a:spcPts val="600"/>
              </a:spcAft>
              <a:buFont typeface="Arial" panose="020B0604020202020204" pitchFamily="34" charset="0"/>
              <a:buChar char="•"/>
            </a:pPr>
            <a:r>
              <a:rPr lang="en-US" sz="2800" b="1" dirty="0">
                <a:latin typeface="Garamond"/>
                <a:cs typeface="Garamond"/>
              </a:rPr>
              <a:t>Homework Help Opportunity</a:t>
            </a:r>
          </a:p>
          <a:p>
            <a:pPr marL="320040" lvl="1">
              <a:spcAft>
                <a:spcPts val="1800"/>
              </a:spcAft>
            </a:pPr>
            <a:r>
              <a:rPr lang="en-US" sz="1400" dirty="0">
                <a:latin typeface="Garamond"/>
                <a:cs typeface="Garamond"/>
              </a:rPr>
              <a:t>Does your student need homework help?  Get free tutoring at King County Library Study Zone. The Study Zone is a place for K-12 students to study, do homework, and get help with their questions from volunteer tutors.  You do not need to register and it is FREE.  Check out the schedule at: </a:t>
            </a:r>
            <a:r>
              <a:rPr lang="en-US" sz="1400" dirty="0">
                <a:latin typeface="Garamond"/>
                <a:cs typeface="Garamond"/>
                <a:hlinkClick r:id="rId5"/>
              </a:rPr>
              <a:t>https://kcls.org/study-zone/</a:t>
            </a:r>
            <a:endParaRPr lang="en-US" sz="1400" dirty="0">
              <a:latin typeface="Garamond"/>
              <a:cs typeface="Garamond"/>
            </a:endParaRPr>
          </a:p>
          <a:p>
            <a:pPr marL="148590" indent="-285750">
              <a:buFont typeface="Arial" panose="020B0604020202020204" pitchFamily="34" charset="0"/>
              <a:buChar char="•"/>
            </a:pPr>
            <a:r>
              <a:rPr lang="en-US" sz="2800" b="1" dirty="0">
                <a:latin typeface="Garamond"/>
                <a:cs typeface="Garamond"/>
              </a:rPr>
              <a:t>Outreach Angels</a:t>
            </a:r>
          </a:p>
          <a:p>
            <a:pPr marL="320040" lvl="1"/>
            <a:r>
              <a:rPr lang="en-US" sz="1400" dirty="0">
                <a:latin typeface="Garamond"/>
                <a:cs typeface="Garamond"/>
              </a:rPr>
              <a:t>When a family in need in our school is identified, the Outreach Angels step in to help out. We have provided clothes, gift cards for gas and groceries, and basic household items to help families get back on their feet.  If you would like to join the Outreach Angels: </a:t>
            </a:r>
            <a:r>
              <a:rPr lang="en-US" sz="1400" u="sng" dirty="0">
                <a:solidFill>
                  <a:srgbClr val="0000FF"/>
                </a:solidFill>
                <a:latin typeface="Garamond"/>
                <a:cs typeface="Garamond"/>
              </a:rPr>
              <a:t>http://pacificcascadeptsa.org/Page/PTSA/StudentOutreach</a:t>
            </a:r>
            <a:endParaRPr lang="en-US" dirty="0">
              <a:latin typeface="Garamond"/>
              <a:cs typeface="Garamond"/>
            </a:endParaRPr>
          </a:p>
        </p:txBody>
      </p:sp>
      <p:pic>
        <p:nvPicPr>
          <p:cNvPr id="2" name="Picture 1">
            <a:extLst>
              <a:ext uri="{FF2B5EF4-FFF2-40B4-BE49-F238E27FC236}">
                <a16:creationId xmlns:a16="http://schemas.microsoft.com/office/drawing/2014/main" id="{3862E7BB-15D6-A14A-A859-611D6873776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75284" y="1395453"/>
            <a:ext cx="2029422" cy="1265451"/>
          </a:xfrm>
          <a:prstGeom prst="rect">
            <a:avLst/>
          </a:prstGeom>
        </p:spPr>
      </p:pic>
    </p:spTree>
    <p:extLst>
      <p:ext uri="{BB962C8B-B14F-4D97-AF65-F5344CB8AC3E}">
        <p14:creationId xmlns:p14="http://schemas.microsoft.com/office/powerpoint/2010/main" val="39058010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Volunteers</a:t>
            </a:r>
          </a:p>
        </p:txBody>
      </p:sp>
      <p:sp>
        <p:nvSpPr>
          <p:cNvPr id="8" name="TextBox 7"/>
          <p:cNvSpPr txBox="1"/>
          <p:nvPr/>
        </p:nvSpPr>
        <p:spPr>
          <a:xfrm>
            <a:off x="739774" y="1562100"/>
            <a:ext cx="8116549" cy="5555367"/>
          </a:xfrm>
          <a:prstGeom prst="rect">
            <a:avLst/>
          </a:prstGeom>
          <a:noFill/>
        </p:spPr>
        <p:txBody>
          <a:bodyPr wrap="square" rtlCol="0">
            <a:spAutoFit/>
          </a:bodyPr>
          <a:lstStyle/>
          <a:p>
            <a:pPr>
              <a:spcAft>
                <a:spcPts val="600"/>
              </a:spcAft>
            </a:pPr>
            <a:r>
              <a:rPr lang="en-US" sz="3600" dirty="0">
                <a:latin typeface="Garamond"/>
                <a:cs typeface="Garamond"/>
              </a:rPr>
              <a:t>Upcoming volunteer opportunities:</a:t>
            </a:r>
          </a:p>
          <a:p>
            <a:endParaRPr lang="en-US" b="1" dirty="0"/>
          </a:p>
          <a:p>
            <a:r>
              <a:rPr lang="en-US" sz="2600" b="1" dirty="0">
                <a:latin typeface="Garamond"/>
                <a:cs typeface="Garamond"/>
              </a:rPr>
              <a:t>PCMS Career Fair – February 8, 2019, from 1-2:35pm</a:t>
            </a:r>
            <a:endParaRPr lang="en-US" sz="2600" dirty="0">
              <a:latin typeface="Garamond"/>
              <a:cs typeface="Garamond"/>
            </a:endParaRPr>
          </a:p>
          <a:p>
            <a:r>
              <a:rPr lang="en-US" sz="2600" dirty="0">
                <a:latin typeface="Garamond"/>
                <a:cs typeface="Garamond"/>
              </a:rPr>
              <a:t>Laura </a:t>
            </a:r>
            <a:r>
              <a:rPr lang="en-US" sz="2600" dirty="0" err="1">
                <a:latin typeface="Garamond"/>
                <a:cs typeface="Garamond"/>
              </a:rPr>
              <a:t>Meserole</a:t>
            </a:r>
            <a:r>
              <a:rPr lang="en-US" sz="2600" dirty="0">
                <a:latin typeface="Garamond"/>
                <a:cs typeface="Garamond"/>
              </a:rPr>
              <a:t> is still looking for presenters, to give two 25 minute presentations to groups of 25-30 students.  A classroom teacher will always be present to help manage behavior and it’s a great way for students to see a variety of options for their futures!  </a:t>
            </a:r>
          </a:p>
          <a:p>
            <a:endParaRPr lang="en-US" sz="2600" dirty="0">
              <a:latin typeface="Garamond"/>
              <a:cs typeface="Garamond"/>
            </a:endParaRPr>
          </a:p>
          <a:p>
            <a:r>
              <a:rPr lang="en-US" sz="2600" dirty="0">
                <a:latin typeface="Garamond"/>
                <a:cs typeface="Garamond"/>
              </a:rPr>
              <a:t>If interested, please contact:</a:t>
            </a:r>
          </a:p>
          <a:p>
            <a:r>
              <a:rPr lang="en-US" sz="2600" dirty="0">
                <a:latin typeface="Garamond"/>
                <a:cs typeface="Garamond"/>
              </a:rPr>
              <a:t>Ms. </a:t>
            </a:r>
            <a:r>
              <a:rPr lang="en-US" sz="2600" dirty="0" err="1">
                <a:latin typeface="Garamond"/>
                <a:cs typeface="Garamond"/>
              </a:rPr>
              <a:t>Meserole</a:t>
            </a:r>
            <a:r>
              <a:rPr lang="en-US" sz="2600" dirty="0">
                <a:latin typeface="Garamond"/>
                <a:cs typeface="Garamond"/>
              </a:rPr>
              <a:t> (</a:t>
            </a:r>
            <a:r>
              <a:rPr lang="en-US" sz="2600" dirty="0">
                <a:latin typeface="Garamond"/>
                <a:cs typeface="Garamond"/>
                <a:hlinkClick r:id="rId3"/>
              </a:rPr>
              <a:t>meserolel@issaquah.wednet.edu</a:t>
            </a:r>
            <a:r>
              <a:rPr lang="en-US" sz="2600" dirty="0">
                <a:latin typeface="Garamond"/>
                <a:cs typeface="Garamond"/>
              </a:rPr>
              <a:t>), or Lisa Small (</a:t>
            </a:r>
            <a:r>
              <a:rPr lang="en-US" sz="2600" dirty="0">
                <a:latin typeface="Garamond"/>
                <a:cs typeface="Garamond"/>
                <a:hlinkClick r:id="rId4"/>
              </a:rPr>
              <a:t>lisasmall@gmail.com</a:t>
            </a:r>
            <a:r>
              <a:rPr lang="en-US" sz="2600" dirty="0">
                <a:latin typeface="Garamond"/>
                <a:cs typeface="Garamond"/>
              </a:rPr>
              <a:t>)  </a:t>
            </a:r>
          </a:p>
          <a:p>
            <a:endParaRPr lang="en-US" sz="3600" dirty="0">
              <a:latin typeface="Garamond"/>
              <a:cs typeface="Garamond"/>
            </a:endParaRPr>
          </a:p>
        </p:txBody>
      </p:sp>
    </p:spTree>
    <p:extLst>
      <p:ext uri="{BB962C8B-B14F-4D97-AF65-F5344CB8AC3E}">
        <p14:creationId xmlns:p14="http://schemas.microsoft.com/office/powerpoint/2010/main" val="3978787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716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615553"/>
          </a:xfrm>
          <a:prstGeom prst="rect">
            <a:avLst/>
          </a:prstGeom>
          <a:noFill/>
        </p:spPr>
        <p:txBody>
          <a:bodyPr wrap="square" rtlCol="0">
            <a:spAutoFit/>
          </a:bodyPr>
          <a:lstStyle/>
          <a:p>
            <a:r>
              <a:rPr lang="en-US" sz="3400" b="1" dirty="0">
                <a:latin typeface="Garamond"/>
                <a:cs typeface="Garamond"/>
              </a:rPr>
              <a:t>Issaquah Schools Foundation</a:t>
            </a:r>
          </a:p>
        </p:txBody>
      </p:sp>
      <p:sp>
        <p:nvSpPr>
          <p:cNvPr id="8" name="TextBox 7"/>
          <p:cNvSpPr txBox="1"/>
          <p:nvPr/>
        </p:nvSpPr>
        <p:spPr>
          <a:xfrm>
            <a:off x="739774" y="1562100"/>
            <a:ext cx="8261351" cy="6309420"/>
          </a:xfrm>
          <a:prstGeom prst="rect">
            <a:avLst/>
          </a:prstGeom>
          <a:noFill/>
        </p:spPr>
        <p:txBody>
          <a:bodyPr wrap="square" rtlCol="0">
            <a:spAutoFit/>
          </a:bodyPr>
          <a:lstStyle/>
          <a:p>
            <a:pPr marL="457200" indent="-457200">
              <a:spcBef>
                <a:spcPts val="1200"/>
              </a:spcBef>
              <a:buFont typeface="Arial" charset="0"/>
              <a:buChar char="•"/>
            </a:pPr>
            <a:r>
              <a:rPr lang="en-US" sz="3200" dirty="0">
                <a:latin typeface="Garamond"/>
                <a:cs typeface="Garamond"/>
              </a:rPr>
              <a:t>Program Spotlight: </a:t>
            </a:r>
            <a:r>
              <a:rPr lang="en-US" sz="3200" dirty="0" err="1">
                <a:latin typeface="Garamond"/>
                <a:cs typeface="Garamond"/>
              </a:rPr>
              <a:t>ParentWiser</a:t>
            </a:r>
            <a:endParaRPr lang="en-US" sz="3200" dirty="0">
              <a:latin typeface="Garamond"/>
              <a:cs typeface="Garamond"/>
            </a:endParaRPr>
          </a:p>
          <a:p>
            <a:pPr marL="457200" indent="-457200">
              <a:spcBef>
                <a:spcPts val="1200"/>
              </a:spcBef>
              <a:buFont typeface="Arial" charset="0"/>
              <a:buChar char="•"/>
            </a:pPr>
            <a:r>
              <a:rPr lang="en-US" sz="3200" dirty="0">
                <a:latin typeface="Garamond"/>
                <a:cs typeface="Garamond"/>
              </a:rPr>
              <a:t>Parent Ed/Maker Night - Gibson </a:t>
            </a:r>
            <a:r>
              <a:rPr lang="en-US" sz="3200" dirty="0" err="1">
                <a:latin typeface="Garamond"/>
                <a:cs typeface="Garamond"/>
              </a:rPr>
              <a:t>Ek</a:t>
            </a:r>
            <a:r>
              <a:rPr lang="en-US" sz="3200" dirty="0">
                <a:latin typeface="Garamond"/>
                <a:cs typeface="Garamond"/>
              </a:rPr>
              <a:t> Commons -Thursday, Jan. 24, 6:30 – 8:00pm</a:t>
            </a:r>
          </a:p>
          <a:p>
            <a:pPr marL="914400" lvl="1" indent="-457200">
              <a:spcBef>
                <a:spcPts val="1200"/>
              </a:spcBef>
              <a:buFont typeface="Wingdings" panose="05000000000000000000" pitchFamily="2" charset="2"/>
              <a:buChar char="Ø"/>
            </a:pPr>
            <a:r>
              <a:rPr lang="en-US" sz="2800" dirty="0">
                <a:latin typeface="Garamond"/>
                <a:cs typeface="Garamond"/>
              </a:rPr>
              <a:t>Explore the role of creative thinking in education</a:t>
            </a:r>
          </a:p>
          <a:p>
            <a:pPr marL="457200" indent="-457200">
              <a:spcBef>
                <a:spcPts val="1200"/>
              </a:spcBef>
              <a:buFont typeface="Arial" charset="0"/>
              <a:buChar char="•"/>
            </a:pPr>
            <a:r>
              <a:rPr lang="en-US" sz="3200" dirty="0">
                <a:latin typeface="Garamond"/>
                <a:cs typeface="Garamond"/>
              </a:rPr>
              <a:t>Dining for Kids – No need to cook!</a:t>
            </a:r>
          </a:p>
          <a:p>
            <a:pPr marL="1028700" lvl="1" indent="-571500">
              <a:buFont typeface="Wingdings" charset="2"/>
              <a:buChar char="Ø"/>
            </a:pPr>
            <a:r>
              <a:rPr lang="en-US" sz="2800" dirty="0">
                <a:latin typeface="Garamond"/>
                <a:cs typeface="Garamond"/>
              </a:rPr>
              <a:t>February 6 </a:t>
            </a:r>
          </a:p>
          <a:p>
            <a:pPr lvl="1"/>
            <a:r>
              <a:rPr lang="en-US" sz="2800" dirty="0">
                <a:latin typeface="Garamond"/>
                <a:cs typeface="Garamond"/>
              </a:rPr>
              <a:t>      </a:t>
            </a:r>
            <a:r>
              <a:rPr lang="en-US" sz="2800" i="1" dirty="0" err="1">
                <a:latin typeface="Garamond"/>
                <a:cs typeface="Garamond"/>
              </a:rPr>
              <a:t>Tanoor</a:t>
            </a:r>
            <a:r>
              <a:rPr lang="en-US" sz="2800" i="1" dirty="0">
                <a:latin typeface="Garamond"/>
                <a:cs typeface="Garamond"/>
              </a:rPr>
              <a:t> </a:t>
            </a:r>
            <a:r>
              <a:rPr lang="en-US" sz="2800" dirty="0">
                <a:latin typeface="Garamond"/>
                <a:cs typeface="Garamond"/>
              </a:rPr>
              <a:t>(Sammamish)</a:t>
            </a:r>
          </a:p>
          <a:p>
            <a:pPr marL="1028700" lvl="1" indent="-571500">
              <a:buFont typeface="Wingdings" charset="2"/>
              <a:buChar char="Ø"/>
            </a:pPr>
            <a:r>
              <a:rPr lang="en-US" sz="2800" dirty="0">
                <a:latin typeface="Garamond"/>
                <a:cs typeface="Garamond"/>
              </a:rPr>
              <a:t>March 6</a:t>
            </a:r>
          </a:p>
          <a:p>
            <a:pPr lvl="1"/>
            <a:r>
              <a:rPr lang="en-US" sz="2800" dirty="0">
                <a:latin typeface="Garamond"/>
                <a:cs typeface="Garamond"/>
              </a:rPr>
              <a:t>      </a:t>
            </a:r>
            <a:r>
              <a:rPr lang="en-US" sz="2800" i="1" dirty="0" err="1">
                <a:latin typeface="Garamond"/>
                <a:cs typeface="Garamond"/>
              </a:rPr>
              <a:t>Ohana</a:t>
            </a:r>
            <a:r>
              <a:rPr lang="en-US" sz="2800" i="1" dirty="0">
                <a:latin typeface="Garamond"/>
                <a:cs typeface="Garamond"/>
              </a:rPr>
              <a:t> </a:t>
            </a:r>
            <a:r>
              <a:rPr lang="en-US" sz="2800" dirty="0">
                <a:latin typeface="Garamond"/>
                <a:cs typeface="Garamond"/>
              </a:rPr>
              <a:t>(Issaquah)</a:t>
            </a:r>
          </a:p>
          <a:p>
            <a:pPr lvl="1"/>
            <a:endParaRPr lang="en-US" sz="2800" dirty="0">
              <a:latin typeface="Garamond"/>
              <a:cs typeface="Garamond"/>
            </a:endParaRPr>
          </a:p>
          <a:p>
            <a:pPr lvl="1"/>
            <a:endParaRPr lang="en-US" sz="2800" dirty="0">
              <a:latin typeface="Garamond"/>
              <a:cs typeface="Garamond"/>
            </a:endParaRPr>
          </a:p>
          <a:p>
            <a:pPr>
              <a:spcBef>
                <a:spcPts val="1200"/>
              </a:spcBef>
            </a:pPr>
            <a:endParaRPr lang="en-US" sz="3600" dirty="0">
              <a:latin typeface="Garamond"/>
              <a:cs typeface="Garamond"/>
            </a:endParaRPr>
          </a:p>
        </p:txBody>
      </p:sp>
      <p:pic>
        <p:nvPicPr>
          <p:cNvPr id="2" name="Picture 1">
            <a:extLst>
              <a:ext uri="{FF2B5EF4-FFF2-40B4-BE49-F238E27FC236}">
                <a16:creationId xmlns:a16="http://schemas.microsoft.com/office/drawing/2014/main" id="{404F2D1D-E31B-F04A-A8DE-EE48889B583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70449" y="4493848"/>
            <a:ext cx="3790666" cy="2146464"/>
          </a:xfrm>
          <a:prstGeom prst="rect">
            <a:avLst/>
          </a:prstGeom>
        </p:spPr>
      </p:pic>
    </p:spTree>
    <p:extLst>
      <p:ext uri="{BB962C8B-B14F-4D97-AF65-F5344CB8AC3E}">
        <p14:creationId xmlns:p14="http://schemas.microsoft.com/office/powerpoint/2010/main" val="3704314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Parent Education</a:t>
            </a:r>
          </a:p>
        </p:txBody>
      </p:sp>
      <p:sp>
        <p:nvSpPr>
          <p:cNvPr id="2" name="TextBox 1"/>
          <p:cNvSpPr txBox="1"/>
          <p:nvPr/>
        </p:nvSpPr>
        <p:spPr>
          <a:xfrm>
            <a:off x="791144" y="1501316"/>
            <a:ext cx="7661202" cy="4832092"/>
          </a:xfrm>
          <a:prstGeom prst="rect">
            <a:avLst/>
          </a:prstGeom>
          <a:noFill/>
        </p:spPr>
        <p:txBody>
          <a:bodyPr wrap="square" rtlCol="0">
            <a:spAutoFit/>
          </a:bodyPr>
          <a:lstStyle/>
          <a:p>
            <a:endParaRPr lang="en-US" sz="1600" dirty="0">
              <a:latin typeface="Garamond"/>
              <a:cs typeface="Garamond"/>
            </a:endParaRPr>
          </a:p>
          <a:p>
            <a:endParaRPr lang="en-US" sz="1600" dirty="0">
              <a:latin typeface="Garamond"/>
              <a:cs typeface="Garamond"/>
            </a:endParaRPr>
          </a:p>
          <a:p>
            <a:endParaRPr lang="en-US" sz="1600" dirty="0">
              <a:latin typeface="Garamond"/>
              <a:cs typeface="Garamond"/>
            </a:endParaRPr>
          </a:p>
          <a:p>
            <a:pPr>
              <a:spcBef>
                <a:spcPts val="1800"/>
              </a:spcBef>
            </a:pPr>
            <a:r>
              <a:rPr lang="en-US" sz="2400" dirty="0">
                <a:latin typeface="Garamond" panose="02020404030301010803" pitchFamily="18" charset="0"/>
              </a:rPr>
              <a:t>Parenting with Identity in Mind with Rosetta Lee</a:t>
            </a:r>
          </a:p>
          <a:p>
            <a:pPr marL="2743200"/>
            <a:r>
              <a:rPr lang="en-US" b="1" dirty="0">
                <a:latin typeface="Garamond" panose="02020404030301010803" pitchFamily="18" charset="0"/>
              </a:rPr>
              <a:t>January 23, 2019 11:30 AM</a:t>
            </a:r>
          </a:p>
          <a:p>
            <a:pPr marL="2743200">
              <a:spcAft>
                <a:spcPts val="600"/>
              </a:spcAft>
            </a:pPr>
            <a:r>
              <a:rPr lang="en-US" dirty="0">
                <a:latin typeface="Garamond" panose="02020404030301010803" pitchFamily="18" charset="0"/>
              </a:rPr>
              <a:t>Rosetta Lee, a highly-regarded, local and national expert in diversity, inclusion and equity will discuss parenting with identity in mind. Learn how to create positive self-identity in our children and teach them to be positive influences on others. The goal is to create inclusive communities which support everyone’s success.</a:t>
            </a:r>
            <a:endParaRPr lang="en-US" b="1" dirty="0">
              <a:latin typeface="Garamond" panose="02020404030301010803" pitchFamily="18" charset="0"/>
            </a:endParaRPr>
          </a:p>
          <a:p>
            <a:r>
              <a:rPr lang="en-US" b="1" dirty="0">
                <a:latin typeface="Garamond" panose="02020404030301010803" pitchFamily="18" charset="0"/>
              </a:rPr>
              <a:t>For parents of children of all ages. </a:t>
            </a:r>
            <a:endParaRPr lang="en-US" dirty="0">
              <a:latin typeface="Garamond" panose="02020404030301010803" pitchFamily="18" charset="0"/>
            </a:endParaRPr>
          </a:p>
          <a:p>
            <a:r>
              <a:rPr lang="en-US" b="1" dirty="0">
                <a:latin typeface="Garamond" panose="02020404030301010803" pitchFamily="18" charset="0"/>
              </a:rPr>
              <a:t>Presented in partnership with Friends of the MI Library.</a:t>
            </a:r>
            <a:br>
              <a:rPr lang="en-US" dirty="0">
                <a:latin typeface="Garamond" panose="02020404030301010803" pitchFamily="18" charset="0"/>
              </a:rPr>
            </a:br>
            <a:r>
              <a:rPr lang="en-US" b="1" dirty="0">
                <a:latin typeface="Garamond" panose="02020404030301010803" pitchFamily="18" charset="0"/>
              </a:rPr>
              <a:t>Mercer Island Community and Event Center, 8236 SE 24th Street, Mercer Island, WA 98040</a:t>
            </a:r>
          </a:p>
        </p:txBody>
      </p:sp>
      <p:pic>
        <p:nvPicPr>
          <p:cNvPr id="3" name="Picture 2">
            <a:extLst>
              <a:ext uri="{FF2B5EF4-FFF2-40B4-BE49-F238E27FC236}">
                <a16:creationId xmlns:a16="http://schemas.microsoft.com/office/drawing/2014/main" id="{4F935767-D799-D34D-AFAC-BAE9361A9081}"/>
              </a:ext>
            </a:extLst>
          </p:cNvPr>
          <p:cNvPicPr>
            <a:picLocks noChangeAspect="1"/>
          </p:cNvPicPr>
          <p:nvPr/>
        </p:nvPicPr>
        <p:blipFill>
          <a:blip r:embed="rId3"/>
          <a:stretch>
            <a:fillRect/>
          </a:stretch>
        </p:blipFill>
        <p:spPr>
          <a:xfrm>
            <a:off x="857781" y="3081818"/>
            <a:ext cx="2568393" cy="1709149"/>
          </a:xfrm>
          <a:prstGeom prst="rect">
            <a:avLst/>
          </a:prstGeom>
        </p:spPr>
      </p:pic>
      <p:pic>
        <p:nvPicPr>
          <p:cNvPr id="8" name="Picture 7">
            <a:extLst>
              <a:ext uri="{FF2B5EF4-FFF2-40B4-BE49-F238E27FC236}">
                <a16:creationId xmlns:a16="http://schemas.microsoft.com/office/drawing/2014/main" id="{A0DBDB4D-156C-2344-A799-CBFC03177262}"/>
              </a:ext>
            </a:extLst>
          </p:cNvPr>
          <p:cNvPicPr>
            <a:picLocks noChangeAspect="1"/>
          </p:cNvPicPr>
          <p:nvPr/>
        </p:nvPicPr>
        <p:blipFill>
          <a:blip r:embed="rId4"/>
          <a:stretch>
            <a:fillRect/>
          </a:stretch>
        </p:blipFill>
        <p:spPr>
          <a:xfrm>
            <a:off x="92185" y="1370597"/>
            <a:ext cx="3524321" cy="1353339"/>
          </a:xfrm>
          <a:prstGeom prst="rect">
            <a:avLst/>
          </a:prstGeom>
        </p:spPr>
      </p:pic>
    </p:spTree>
    <p:extLst>
      <p:ext uri="{BB962C8B-B14F-4D97-AF65-F5344CB8AC3E}">
        <p14:creationId xmlns:p14="http://schemas.microsoft.com/office/powerpoint/2010/main" val="769890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Parent Education</a:t>
            </a:r>
          </a:p>
        </p:txBody>
      </p:sp>
      <p:sp>
        <p:nvSpPr>
          <p:cNvPr id="2" name="TextBox 1"/>
          <p:cNvSpPr txBox="1"/>
          <p:nvPr/>
        </p:nvSpPr>
        <p:spPr>
          <a:xfrm>
            <a:off x="791144" y="1501316"/>
            <a:ext cx="7661202" cy="4278094"/>
          </a:xfrm>
          <a:prstGeom prst="rect">
            <a:avLst/>
          </a:prstGeom>
          <a:noFill/>
        </p:spPr>
        <p:txBody>
          <a:bodyPr wrap="square" rtlCol="0">
            <a:spAutoFit/>
          </a:bodyPr>
          <a:lstStyle/>
          <a:p>
            <a:endParaRPr lang="en-US" sz="1600" dirty="0">
              <a:latin typeface="Garamond"/>
              <a:cs typeface="Garamond"/>
            </a:endParaRPr>
          </a:p>
          <a:p>
            <a:endParaRPr lang="en-US" sz="1600" dirty="0">
              <a:latin typeface="Garamond"/>
              <a:cs typeface="Garamond"/>
            </a:endParaRPr>
          </a:p>
          <a:p>
            <a:endParaRPr lang="en-US" sz="1600" dirty="0">
              <a:latin typeface="Garamond"/>
              <a:cs typeface="Garamond"/>
            </a:endParaRPr>
          </a:p>
          <a:p>
            <a:pPr>
              <a:spcBef>
                <a:spcPts val="1800"/>
              </a:spcBef>
            </a:pPr>
            <a:r>
              <a:rPr lang="en-US" sz="2400" dirty="0">
                <a:latin typeface="Garamond" panose="02020404030301010803" pitchFamily="18" charset="0"/>
              </a:rPr>
              <a:t>Teen Vaping: The Epidemic Sweeping the Nation</a:t>
            </a:r>
          </a:p>
          <a:p>
            <a:pPr marL="1828800"/>
            <a:r>
              <a:rPr lang="en-US" b="1" dirty="0">
                <a:latin typeface="Garamond" panose="02020404030301010803" pitchFamily="18" charset="0"/>
              </a:rPr>
              <a:t>February 4, 2019 7:00 PM</a:t>
            </a:r>
          </a:p>
          <a:p>
            <a:pPr marL="1828800">
              <a:spcAft>
                <a:spcPts val="600"/>
              </a:spcAft>
            </a:pPr>
            <a:r>
              <a:rPr lang="en-US" dirty="0">
                <a:latin typeface="Garamond" panose="02020404030301010803" pitchFamily="18" charset="0"/>
              </a:rPr>
              <a:t>Smoking is out, but is vaping any different?  Find out why the FDA and American Medical Association are calling vaping/ </a:t>
            </a:r>
            <a:r>
              <a:rPr lang="en-US" dirty="0" err="1">
                <a:latin typeface="Garamond" panose="02020404030301010803" pitchFamily="18" charset="0"/>
              </a:rPr>
              <a:t>juuling</a:t>
            </a:r>
            <a:r>
              <a:rPr lang="en-US" dirty="0">
                <a:latin typeface="Garamond" panose="02020404030301010803" pitchFamily="18" charset="0"/>
              </a:rPr>
              <a:t> an “urgent public health epidemic”; explore the impact vaping has on our young people and how parents can help. Speaker is Jerry Blackburn, M.ED., CDP. He is the Program Manager for Substance Abuse and Prevention Services with Friends of Youth, Issaquah. </a:t>
            </a:r>
          </a:p>
          <a:p>
            <a:r>
              <a:rPr lang="en-US" b="1" dirty="0">
                <a:latin typeface="Garamond" panose="02020404030301010803" pitchFamily="18" charset="0"/>
              </a:rPr>
              <a:t>For PARENTS of children grades 5-12. </a:t>
            </a:r>
          </a:p>
          <a:p>
            <a:r>
              <a:rPr lang="en-US" b="1" dirty="0">
                <a:latin typeface="Garamond" panose="02020404030301010803" pitchFamily="18" charset="0"/>
              </a:rPr>
              <a:t>Issaquah HS Theater, 700 2nd Ave SE, Issaquah, WA 98027</a:t>
            </a:r>
            <a:endParaRPr lang="en-US" dirty="0">
              <a:latin typeface="Garamond" panose="02020404030301010803" pitchFamily="18" charset="0"/>
            </a:endParaRPr>
          </a:p>
        </p:txBody>
      </p:sp>
      <p:pic>
        <p:nvPicPr>
          <p:cNvPr id="8" name="Picture 7">
            <a:extLst>
              <a:ext uri="{FF2B5EF4-FFF2-40B4-BE49-F238E27FC236}">
                <a16:creationId xmlns:a16="http://schemas.microsoft.com/office/drawing/2014/main" id="{A0DBDB4D-156C-2344-A799-CBFC03177262}"/>
              </a:ext>
            </a:extLst>
          </p:cNvPr>
          <p:cNvPicPr>
            <a:picLocks noChangeAspect="1"/>
          </p:cNvPicPr>
          <p:nvPr/>
        </p:nvPicPr>
        <p:blipFill>
          <a:blip r:embed="rId3"/>
          <a:stretch>
            <a:fillRect/>
          </a:stretch>
        </p:blipFill>
        <p:spPr>
          <a:xfrm>
            <a:off x="92185" y="1370597"/>
            <a:ext cx="3524321" cy="1353339"/>
          </a:xfrm>
          <a:prstGeom prst="rect">
            <a:avLst/>
          </a:prstGeom>
        </p:spPr>
      </p:pic>
      <p:pic>
        <p:nvPicPr>
          <p:cNvPr id="9" name="Picture 8">
            <a:extLst>
              <a:ext uri="{FF2B5EF4-FFF2-40B4-BE49-F238E27FC236}">
                <a16:creationId xmlns:a16="http://schemas.microsoft.com/office/drawing/2014/main" id="{149D3D31-9B48-1A4B-BF06-F26601BD9CFD}"/>
              </a:ext>
            </a:extLst>
          </p:cNvPr>
          <p:cNvPicPr>
            <a:picLocks noChangeAspect="1"/>
          </p:cNvPicPr>
          <p:nvPr/>
        </p:nvPicPr>
        <p:blipFill>
          <a:blip r:embed="rId4"/>
          <a:stretch>
            <a:fillRect/>
          </a:stretch>
        </p:blipFill>
        <p:spPr>
          <a:xfrm>
            <a:off x="889142" y="2990262"/>
            <a:ext cx="1447800" cy="1854200"/>
          </a:xfrm>
          <a:prstGeom prst="rect">
            <a:avLst/>
          </a:prstGeom>
        </p:spPr>
      </p:pic>
    </p:spTree>
    <p:extLst>
      <p:ext uri="{BB962C8B-B14F-4D97-AF65-F5344CB8AC3E}">
        <p14:creationId xmlns:p14="http://schemas.microsoft.com/office/powerpoint/2010/main" val="4266093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830997"/>
          </a:xfrm>
          <a:prstGeom prst="rect">
            <a:avLst/>
          </a:prstGeom>
          <a:noFill/>
        </p:spPr>
        <p:txBody>
          <a:bodyPr wrap="square" rtlCol="0">
            <a:spAutoFit/>
          </a:bodyPr>
          <a:lstStyle/>
          <a:p>
            <a:r>
              <a:rPr lang="en-US" sz="4800" b="1" dirty="0">
                <a:latin typeface="Garamond"/>
                <a:cs typeface="Garamond"/>
              </a:rPr>
              <a:t>Parent Education</a:t>
            </a:r>
          </a:p>
        </p:txBody>
      </p:sp>
      <p:sp>
        <p:nvSpPr>
          <p:cNvPr id="2" name="TextBox 1"/>
          <p:cNvSpPr txBox="1"/>
          <p:nvPr/>
        </p:nvSpPr>
        <p:spPr>
          <a:xfrm>
            <a:off x="739773" y="1665700"/>
            <a:ext cx="5453763" cy="4647426"/>
          </a:xfrm>
          <a:prstGeom prst="rect">
            <a:avLst/>
          </a:prstGeom>
          <a:noFill/>
        </p:spPr>
        <p:txBody>
          <a:bodyPr wrap="square" rtlCol="0">
            <a:spAutoFit/>
          </a:bodyPr>
          <a:lstStyle/>
          <a:p>
            <a:r>
              <a:rPr lang="en-US" sz="3600" dirty="0">
                <a:latin typeface="Garamond"/>
                <a:cs typeface="Garamond"/>
              </a:rPr>
              <a:t>National PTA Resource</a:t>
            </a:r>
          </a:p>
          <a:p>
            <a:endParaRPr lang="en-US" sz="2000" dirty="0">
              <a:latin typeface="Garamond"/>
              <a:cs typeface="Garamond"/>
            </a:endParaRPr>
          </a:p>
          <a:p>
            <a:r>
              <a:rPr lang="en-US" sz="2000" dirty="0">
                <a:latin typeface="Garamond"/>
                <a:cs typeface="Garamond"/>
              </a:rPr>
              <a:t>Find relevant and interesting articles in the National PTA’s magazine "Our Children," at </a:t>
            </a:r>
            <a:r>
              <a:rPr lang="en-US" sz="2000" dirty="0">
                <a:latin typeface="Garamond"/>
                <a:cs typeface="Garamond"/>
                <a:hlinkClick r:id="rId3"/>
              </a:rPr>
              <a:t>http://ptaourchildren.org/</a:t>
            </a:r>
            <a:endParaRPr lang="en-US" sz="2000" dirty="0">
              <a:latin typeface="Garamond"/>
              <a:cs typeface="Garamond"/>
            </a:endParaRPr>
          </a:p>
          <a:p>
            <a:endParaRPr lang="en-US" sz="2000" dirty="0">
              <a:latin typeface="Garamond"/>
              <a:cs typeface="Garamond"/>
            </a:endParaRPr>
          </a:p>
          <a:p>
            <a:r>
              <a:rPr lang="en-US" sz="2000" dirty="0">
                <a:latin typeface="Garamond"/>
                <a:cs typeface="Garamond"/>
              </a:rPr>
              <a:t>The recent article “For Diversity and Inclusivity, Internet Access is Key” spotlights the partnership between National PTA and AT&amp;T to help close the “homework gap” and ensure Supplemental Nutrition Assistance Program (SNAP) eligible families in select States have the resources they need for kids to succeed in the classroom and beyond.  Read more at:</a:t>
            </a:r>
          </a:p>
          <a:p>
            <a:r>
              <a:rPr lang="en-US" sz="2000" dirty="0">
                <a:latin typeface="Garamond"/>
                <a:cs typeface="Garamond"/>
                <a:hlinkClick r:id="rId4"/>
              </a:rPr>
              <a:t>https://ptaourchildren.org/internet-access-is-key/</a:t>
            </a:r>
            <a:endParaRPr lang="en-US" sz="2000" dirty="0">
              <a:latin typeface="Garamond"/>
              <a:cs typeface="Garamond"/>
            </a:endParaRPr>
          </a:p>
        </p:txBody>
      </p:sp>
      <p:pic>
        <p:nvPicPr>
          <p:cNvPr id="10" name="Picture 9">
            <a:extLst>
              <a:ext uri="{FF2B5EF4-FFF2-40B4-BE49-F238E27FC236}">
                <a16:creationId xmlns:a16="http://schemas.microsoft.com/office/drawing/2014/main" id="{CAB4FA37-DD47-4141-93D9-41C60A3320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93536" y="2469261"/>
            <a:ext cx="2513665" cy="3252978"/>
          </a:xfrm>
          <a:prstGeom prst="rect">
            <a:avLst/>
          </a:prstGeom>
        </p:spPr>
      </p:pic>
    </p:spTree>
    <p:extLst>
      <p:ext uri="{BB962C8B-B14F-4D97-AF65-F5344CB8AC3E}">
        <p14:creationId xmlns:p14="http://schemas.microsoft.com/office/powerpoint/2010/main" val="2139005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Nominating Committee</a:t>
            </a:r>
          </a:p>
        </p:txBody>
      </p:sp>
      <p:sp>
        <p:nvSpPr>
          <p:cNvPr id="8" name="TextBox 7"/>
          <p:cNvSpPr txBox="1"/>
          <p:nvPr/>
        </p:nvSpPr>
        <p:spPr>
          <a:xfrm>
            <a:off x="739774" y="1562100"/>
            <a:ext cx="8261351" cy="4385816"/>
          </a:xfrm>
          <a:prstGeom prst="rect">
            <a:avLst/>
          </a:prstGeom>
          <a:noFill/>
        </p:spPr>
        <p:txBody>
          <a:bodyPr wrap="square" rtlCol="0">
            <a:spAutoFit/>
          </a:bodyPr>
          <a:lstStyle/>
          <a:p>
            <a:pPr>
              <a:spcAft>
                <a:spcPts val="1200"/>
              </a:spcAft>
            </a:pPr>
            <a:r>
              <a:rPr lang="en-US" sz="2400" dirty="0">
                <a:latin typeface="Garamond"/>
                <a:cs typeface="Garamond"/>
              </a:rPr>
              <a:t>Article 5, Section 5 of the WSPTA Uniform Bylaws requires the formation of a Nominating Committee.</a:t>
            </a:r>
          </a:p>
          <a:p>
            <a:pPr marL="342900" indent="-342900">
              <a:spcAft>
                <a:spcPts val="600"/>
              </a:spcAft>
              <a:buFont typeface="Arial" charset="0"/>
              <a:buChar char="•"/>
            </a:pPr>
            <a:r>
              <a:rPr lang="en-US" sz="2400" dirty="0">
                <a:latin typeface="Garamond"/>
                <a:cs typeface="Garamond"/>
              </a:rPr>
              <a:t>The Committee shall submit to membership a signed, written report at least 15 days prior to the next BOD election of the name(s) of one or more candidates for each office to be filled.</a:t>
            </a:r>
          </a:p>
          <a:p>
            <a:pPr marL="342900" indent="-342900">
              <a:buFont typeface="Arial" charset="0"/>
              <a:buChar char="•"/>
            </a:pPr>
            <a:r>
              <a:rPr lang="en-US" sz="2400" dirty="0">
                <a:latin typeface="Garamond"/>
                <a:cs typeface="Garamond"/>
              </a:rPr>
              <a:t>Qualifications for Candidates</a:t>
            </a:r>
          </a:p>
          <a:p>
            <a:pPr marL="800100" lvl="1" indent="-342900">
              <a:buFont typeface="Arial" charset="0"/>
              <a:buChar char="•"/>
            </a:pPr>
            <a:r>
              <a:rPr lang="en-US" sz="2000" dirty="0">
                <a:latin typeface="Garamond"/>
                <a:cs typeface="Garamond"/>
              </a:rPr>
              <a:t>Committee shall consist of three members elected at a Membership Meeting.</a:t>
            </a:r>
          </a:p>
          <a:p>
            <a:pPr marL="800100" lvl="1" indent="-342900">
              <a:buFont typeface="Arial" charset="0"/>
              <a:buChar char="•"/>
            </a:pPr>
            <a:r>
              <a:rPr lang="en-US" sz="2000" dirty="0">
                <a:latin typeface="Garamond"/>
                <a:cs typeface="Garamond"/>
              </a:rPr>
              <a:t>Members shall have been members in good standing of a local PTA for at least 30 days preceding their election.</a:t>
            </a:r>
          </a:p>
          <a:p>
            <a:pPr marL="800100" lvl="1" indent="-342900">
              <a:buFont typeface="Arial" charset="0"/>
              <a:buChar char="•"/>
            </a:pPr>
            <a:r>
              <a:rPr lang="en-US" sz="2000" dirty="0">
                <a:latin typeface="Garamond"/>
                <a:cs typeface="Garamond"/>
              </a:rPr>
              <a:t>No person shall be eligible to serve more than two consecutive terms.</a:t>
            </a:r>
          </a:p>
          <a:p>
            <a:pPr marL="800100" lvl="1" indent="-342900">
              <a:buFont typeface="Arial" charset="0"/>
              <a:buChar char="•"/>
            </a:pPr>
            <a:r>
              <a:rPr lang="en-US" sz="2000" dirty="0">
                <a:latin typeface="Garamond"/>
                <a:cs typeface="Garamond"/>
              </a:rPr>
              <a:t>Neither the president nor the school principal is eligible to serve.</a:t>
            </a:r>
          </a:p>
        </p:txBody>
      </p:sp>
    </p:spTree>
    <p:extLst>
      <p:ext uri="{BB962C8B-B14F-4D97-AF65-F5344CB8AC3E}">
        <p14:creationId xmlns:p14="http://schemas.microsoft.com/office/powerpoint/2010/main" val="4205692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07886"/>
          </a:xfrm>
          <a:prstGeom prst="rect">
            <a:avLst/>
          </a:prstGeom>
          <a:noFill/>
        </p:spPr>
        <p:txBody>
          <a:bodyPr wrap="square" rtlCol="0">
            <a:spAutoFit/>
          </a:bodyPr>
          <a:lstStyle/>
          <a:p>
            <a:r>
              <a:rPr lang="en-US" sz="4000" b="1" dirty="0">
                <a:latin typeface="Garamond"/>
                <a:cs typeface="Garamond"/>
              </a:rPr>
              <a:t>Nominating Committee</a:t>
            </a:r>
          </a:p>
        </p:txBody>
      </p:sp>
      <p:sp>
        <p:nvSpPr>
          <p:cNvPr id="8" name="TextBox 7"/>
          <p:cNvSpPr txBox="1"/>
          <p:nvPr/>
        </p:nvSpPr>
        <p:spPr>
          <a:xfrm>
            <a:off x="739774" y="1562100"/>
            <a:ext cx="8261351" cy="2769989"/>
          </a:xfrm>
          <a:prstGeom prst="rect">
            <a:avLst/>
          </a:prstGeom>
          <a:noFill/>
        </p:spPr>
        <p:txBody>
          <a:bodyPr wrap="square" rtlCol="0">
            <a:spAutoFit/>
          </a:bodyPr>
          <a:lstStyle/>
          <a:p>
            <a:pPr>
              <a:spcAft>
                <a:spcPts val="1200"/>
              </a:spcAft>
            </a:pPr>
            <a:r>
              <a:rPr lang="en-US" sz="3600" b="1" dirty="0">
                <a:latin typeface="Garamond"/>
                <a:cs typeface="Garamond"/>
              </a:rPr>
              <a:t>Call for nominations:</a:t>
            </a:r>
          </a:p>
          <a:p>
            <a:pPr>
              <a:spcAft>
                <a:spcPts val="1200"/>
              </a:spcAft>
            </a:pPr>
            <a:r>
              <a:rPr lang="en-US" sz="3600" b="1" dirty="0">
                <a:latin typeface="Garamond"/>
                <a:cs typeface="Garamond"/>
              </a:rPr>
              <a:t>1.</a:t>
            </a:r>
          </a:p>
          <a:p>
            <a:pPr>
              <a:spcAft>
                <a:spcPts val="1200"/>
              </a:spcAft>
            </a:pPr>
            <a:r>
              <a:rPr lang="en-US" sz="3600" b="1" dirty="0">
                <a:latin typeface="Garamond"/>
                <a:cs typeface="Garamond"/>
              </a:rPr>
              <a:t>2.</a:t>
            </a:r>
          </a:p>
          <a:p>
            <a:pPr>
              <a:spcAft>
                <a:spcPts val="1200"/>
              </a:spcAft>
            </a:pPr>
            <a:r>
              <a:rPr lang="en-US" sz="3600" b="1" dirty="0">
                <a:latin typeface="Garamond"/>
                <a:cs typeface="Garamond"/>
              </a:rPr>
              <a:t>3.</a:t>
            </a:r>
          </a:p>
        </p:txBody>
      </p:sp>
    </p:spTree>
    <p:extLst>
      <p:ext uri="{BB962C8B-B14F-4D97-AF65-F5344CB8AC3E}">
        <p14:creationId xmlns:p14="http://schemas.microsoft.com/office/powerpoint/2010/main" val="30963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38664"/>
          </a:xfrm>
          <a:prstGeom prst="rect">
            <a:avLst/>
          </a:prstGeom>
          <a:noFill/>
        </p:spPr>
        <p:txBody>
          <a:bodyPr wrap="square" rtlCol="0">
            <a:spAutoFit/>
          </a:bodyPr>
          <a:lstStyle/>
          <a:p>
            <a:r>
              <a:rPr lang="en-US" sz="4200" b="1" dirty="0">
                <a:latin typeface="Garamond"/>
                <a:cs typeface="Garamond"/>
              </a:rPr>
              <a:t>New Business</a:t>
            </a:r>
          </a:p>
        </p:txBody>
      </p:sp>
    </p:spTree>
    <p:extLst>
      <p:ext uri="{BB962C8B-B14F-4D97-AF65-F5344CB8AC3E}">
        <p14:creationId xmlns:p14="http://schemas.microsoft.com/office/powerpoint/2010/main" val="369349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33500"/>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503434" y="229045"/>
            <a:ext cx="6075165" cy="738664"/>
          </a:xfrm>
          <a:prstGeom prst="rect">
            <a:avLst/>
          </a:prstGeom>
          <a:noFill/>
        </p:spPr>
        <p:txBody>
          <a:bodyPr wrap="square" rtlCol="0">
            <a:spAutoFit/>
          </a:bodyPr>
          <a:lstStyle/>
          <a:p>
            <a:r>
              <a:rPr lang="en-US" sz="4200" b="1" dirty="0">
                <a:latin typeface="Garamond"/>
                <a:cs typeface="Garamond"/>
              </a:rPr>
              <a:t>Introduction</a:t>
            </a:r>
          </a:p>
        </p:txBody>
      </p:sp>
      <p:pic>
        <p:nvPicPr>
          <p:cNvPr id="2" name="Picture 1">
            <a:extLst>
              <a:ext uri="{FF2B5EF4-FFF2-40B4-BE49-F238E27FC236}">
                <a16:creationId xmlns:a16="http://schemas.microsoft.com/office/drawing/2014/main" id="{A583FECB-BC4C-D242-ABA3-5695FDDAA5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83170" y="2554067"/>
            <a:ext cx="2521485" cy="2501473"/>
          </a:xfrm>
          <a:prstGeom prst="rect">
            <a:avLst/>
          </a:prstGeom>
        </p:spPr>
      </p:pic>
      <p:sp>
        <p:nvSpPr>
          <p:cNvPr id="3" name="TextBox 2">
            <a:extLst>
              <a:ext uri="{FF2B5EF4-FFF2-40B4-BE49-F238E27FC236}">
                <a16:creationId xmlns:a16="http://schemas.microsoft.com/office/drawing/2014/main" id="{0FED6E8D-F3BA-1740-955B-2C89A17C72A5}"/>
              </a:ext>
            </a:extLst>
          </p:cNvPr>
          <p:cNvSpPr txBox="1"/>
          <p:nvPr/>
        </p:nvSpPr>
        <p:spPr>
          <a:xfrm>
            <a:off x="333615" y="5235273"/>
            <a:ext cx="8281852" cy="1138773"/>
          </a:xfrm>
          <a:prstGeom prst="rect">
            <a:avLst/>
          </a:prstGeom>
          <a:noFill/>
        </p:spPr>
        <p:txBody>
          <a:bodyPr wrap="square" rtlCol="0">
            <a:spAutoFit/>
          </a:bodyPr>
          <a:lstStyle/>
          <a:p>
            <a:pPr algn="ctr"/>
            <a:r>
              <a:rPr lang="en-US" sz="3400" dirty="0">
                <a:latin typeface="Garamond" panose="02020404030301010803" pitchFamily="18" charset="0"/>
              </a:rPr>
              <a:t>Deputy Cindy Hale </a:t>
            </a:r>
          </a:p>
          <a:p>
            <a:pPr algn="ctr"/>
            <a:r>
              <a:rPr lang="en-US" sz="3400" dirty="0">
                <a:latin typeface="Garamond" panose="02020404030301010803" pitchFamily="18" charset="0"/>
              </a:rPr>
              <a:t>of the King County Sheriff’s Office</a:t>
            </a:r>
          </a:p>
        </p:txBody>
      </p:sp>
      <p:sp>
        <p:nvSpPr>
          <p:cNvPr id="8" name="TextBox 7">
            <a:extLst>
              <a:ext uri="{FF2B5EF4-FFF2-40B4-BE49-F238E27FC236}">
                <a16:creationId xmlns:a16="http://schemas.microsoft.com/office/drawing/2014/main" id="{1E2C6995-995A-1446-89CF-F309F259B805}"/>
              </a:ext>
            </a:extLst>
          </p:cNvPr>
          <p:cNvSpPr txBox="1"/>
          <p:nvPr/>
        </p:nvSpPr>
        <p:spPr>
          <a:xfrm>
            <a:off x="503434" y="1750423"/>
            <a:ext cx="7895983" cy="615553"/>
          </a:xfrm>
          <a:prstGeom prst="rect">
            <a:avLst/>
          </a:prstGeom>
          <a:noFill/>
        </p:spPr>
        <p:txBody>
          <a:bodyPr wrap="square" rtlCol="0">
            <a:spAutoFit/>
          </a:bodyPr>
          <a:lstStyle/>
          <a:p>
            <a:pPr algn="ctr"/>
            <a:r>
              <a:rPr lang="en-US" sz="3400" b="1" dirty="0">
                <a:latin typeface="Garamond" panose="02020404030301010803" pitchFamily="18" charset="0"/>
              </a:rPr>
              <a:t>School Resource Officer (SRO) for PCMS</a:t>
            </a:r>
          </a:p>
        </p:txBody>
      </p:sp>
    </p:spTree>
    <p:extLst>
      <p:ext uri="{BB962C8B-B14F-4D97-AF65-F5344CB8AC3E}">
        <p14:creationId xmlns:p14="http://schemas.microsoft.com/office/powerpoint/2010/main" val="4251054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236182"/>
          </a:xfrm>
          <a:prstGeom prst="rect">
            <a:avLst/>
          </a:prstGeom>
          <a:gradFill flip="none" rotWithShape="0">
            <a:gsLst>
              <a:gs pos="84000">
                <a:schemeClr val="accent1">
                  <a:lumMod val="20000"/>
                  <a:lumOff val="8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1343911"/>
            <a:ext cx="9144000" cy="5524500"/>
          </a:xfrm>
          <a:prstGeom prst="rect">
            <a:avLst/>
          </a:prstGeom>
          <a:gradFill flip="none" rotWithShape="1">
            <a:gsLst>
              <a:gs pos="0">
                <a:schemeClr val="accent1">
                  <a:lumMod val="60000"/>
                  <a:lumOff val="40000"/>
                  <a:alpha val="7000"/>
                </a:schemeClr>
              </a:gs>
              <a:gs pos="100000">
                <a:schemeClr val="accent1">
                  <a:tint val="50000"/>
                  <a:shade val="100000"/>
                  <a:satMod val="35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PCMS PTSA Log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89995" y="229045"/>
            <a:ext cx="2111130" cy="703710"/>
          </a:xfrm>
          <a:prstGeom prst="rect">
            <a:avLst/>
          </a:prstGeom>
        </p:spPr>
      </p:pic>
      <p:sp>
        <p:nvSpPr>
          <p:cNvPr id="7" name="TextBox 6"/>
          <p:cNvSpPr txBox="1"/>
          <p:nvPr/>
        </p:nvSpPr>
        <p:spPr>
          <a:xfrm>
            <a:off x="739774" y="229045"/>
            <a:ext cx="5838825" cy="738664"/>
          </a:xfrm>
          <a:prstGeom prst="rect">
            <a:avLst/>
          </a:prstGeom>
          <a:noFill/>
        </p:spPr>
        <p:txBody>
          <a:bodyPr wrap="square" rtlCol="0">
            <a:spAutoFit/>
          </a:bodyPr>
          <a:lstStyle/>
          <a:p>
            <a:r>
              <a:rPr lang="en-US" sz="4200" b="1" dirty="0">
                <a:latin typeface="Garamond"/>
                <a:cs typeface="Garamond"/>
              </a:rPr>
              <a:t>Parent Education</a:t>
            </a:r>
          </a:p>
        </p:txBody>
      </p:sp>
      <p:sp>
        <p:nvSpPr>
          <p:cNvPr id="8" name="TextBox 7"/>
          <p:cNvSpPr txBox="1"/>
          <p:nvPr/>
        </p:nvSpPr>
        <p:spPr>
          <a:xfrm>
            <a:off x="739775" y="1562100"/>
            <a:ext cx="7890518" cy="3016210"/>
          </a:xfrm>
          <a:prstGeom prst="rect">
            <a:avLst/>
          </a:prstGeom>
          <a:noFill/>
        </p:spPr>
        <p:txBody>
          <a:bodyPr wrap="square" rtlCol="0">
            <a:spAutoFit/>
          </a:bodyPr>
          <a:lstStyle/>
          <a:p>
            <a:pPr>
              <a:spcAft>
                <a:spcPts val="1200"/>
              </a:spcAft>
            </a:pPr>
            <a:r>
              <a:rPr lang="en-US" sz="3600" b="1" dirty="0">
                <a:latin typeface="Garamond"/>
                <a:cs typeface="Garamond"/>
              </a:rPr>
              <a:t>PBSES Coach Amy </a:t>
            </a:r>
            <a:r>
              <a:rPr lang="en-US" sz="3600" b="1" dirty="0" err="1">
                <a:latin typeface="Garamond"/>
                <a:cs typeface="Garamond"/>
              </a:rPr>
              <a:t>Butson</a:t>
            </a:r>
            <a:r>
              <a:rPr lang="en-US" sz="3600" b="1" dirty="0">
                <a:latin typeface="Garamond"/>
                <a:cs typeface="Garamond"/>
              </a:rPr>
              <a:t>: </a:t>
            </a:r>
          </a:p>
          <a:p>
            <a:pPr>
              <a:spcAft>
                <a:spcPts val="1200"/>
              </a:spcAft>
            </a:pPr>
            <a:r>
              <a:rPr lang="en-US" sz="3600" dirty="0">
                <a:latin typeface="Garamond"/>
                <a:cs typeface="Garamond"/>
              </a:rPr>
              <a:t>Overview of the District’s Positive Behavior Social Emotional Support (PBSES) Program and the roll out of the Second Step Middle School Curriculum. </a:t>
            </a:r>
          </a:p>
        </p:txBody>
      </p:sp>
      <p:pic>
        <p:nvPicPr>
          <p:cNvPr id="2" name="Picture 1">
            <a:extLst>
              <a:ext uri="{FF2B5EF4-FFF2-40B4-BE49-F238E27FC236}">
                <a16:creationId xmlns:a16="http://schemas.microsoft.com/office/drawing/2014/main" id="{21CEC4C4-55B4-D241-B3F6-5D9A24560749}"/>
              </a:ext>
            </a:extLst>
          </p:cNvPr>
          <p:cNvPicPr>
            <a:picLocks noChangeAspect="1"/>
          </p:cNvPicPr>
          <p:nvPr/>
        </p:nvPicPr>
        <p:blipFill>
          <a:blip r:embed="rId3"/>
          <a:stretch>
            <a:fillRect/>
          </a:stretch>
        </p:blipFill>
        <p:spPr>
          <a:xfrm>
            <a:off x="4013913" y="4880795"/>
            <a:ext cx="4445000" cy="1473200"/>
          </a:xfrm>
          <a:prstGeom prst="rect">
            <a:avLst/>
          </a:prstGeom>
        </p:spPr>
      </p:pic>
    </p:spTree>
    <p:extLst>
      <p:ext uri="{BB962C8B-B14F-4D97-AF65-F5344CB8AC3E}">
        <p14:creationId xmlns:p14="http://schemas.microsoft.com/office/powerpoint/2010/main" val="1338583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5023395"/>
          </a:xfrm>
          <a:prstGeom prst="rect">
            <a:avLst/>
          </a:prstGeom>
          <a:gradFill flip="none" rotWithShape="1">
            <a:gsLst>
              <a:gs pos="19000">
                <a:schemeClr val="tx2">
                  <a:lumMod val="60000"/>
                  <a:lumOff val="40000"/>
                  <a:alpha val="65000"/>
                </a:schemeClr>
              </a:gs>
              <a:gs pos="100000">
                <a:schemeClr val="accent1">
                  <a:tint val="50000"/>
                  <a:shade val="100000"/>
                  <a:satMod val="350000"/>
                </a:schemeClr>
              </a:gs>
              <a:gs pos="92000">
                <a:schemeClr val="bg1">
                  <a:alpha val="65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0" y="5113298"/>
            <a:ext cx="9144000" cy="1744702"/>
          </a:xfrm>
          <a:prstGeom prst="rect">
            <a:avLst/>
          </a:prstGeom>
          <a:gradFill flip="none" rotWithShape="1">
            <a:gsLst>
              <a:gs pos="7000">
                <a:schemeClr val="tx2">
                  <a:lumMod val="60000"/>
                  <a:lumOff val="40000"/>
                </a:schemeClr>
              </a:gs>
              <a:gs pos="100000">
                <a:schemeClr val="accent1">
                  <a:tint val="50000"/>
                  <a:shade val="100000"/>
                  <a:satMod val="350000"/>
                </a:schemeClr>
              </a:gs>
            </a:gsLst>
            <a:lin ang="54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PCMS PTSA Logo B&amp;W.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69748" y="5837953"/>
            <a:ext cx="1883664" cy="694944"/>
          </a:xfrm>
          <a:prstGeom prst="rect">
            <a:avLst/>
          </a:prstGeom>
        </p:spPr>
      </p:pic>
      <p:pic>
        <p:nvPicPr>
          <p:cNvPr id="14" name="Picture 13"/>
          <p:cNvPicPr>
            <a:picLocks noChangeAspect="1"/>
          </p:cNvPicPr>
          <p:nvPr/>
        </p:nvPicPr>
        <p:blipFill>
          <a:blip r:embed="rId3"/>
          <a:stretch>
            <a:fillRect/>
          </a:stretch>
        </p:blipFill>
        <p:spPr>
          <a:xfrm>
            <a:off x="359648" y="364580"/>
            <a:ext cx="1208410" cy="1159420"/>
          </a:xfrm>
          <a:prstGeom prst="rect">
            <a:avLst/>
          </a:prstGeom>
        </p:spPr>
      </p:pic>
      <p:sp>
        <p:nvSpPr>
          <p:cNvPr id="2" name="TextBox 1"/>
          <p:cNvSpPr txBox="1"/>
          <p:nvPr/>
        </p:nvSpPr>
        <p:spPr>
          <a:xfrm>
            <a:off x="890341" y="2366442"/>
            <a:ext cx="7397688" cy="1569660"/>
          </a:xfrm>
          <a:prstGeom prst="rect">
            <a:avLst/>
          </a:prstGeom>
          <a:noFill/>
        </p:spPr>
        <p:txBody>
          <a:bodyPr wrap="square" rtlCol="0">
            <a:spAutoFit/>
          </a:bodyPr>
          <a:lstStyle/>
          <a:p>
            <a:pPr algn="ctr"/>
            <a:r>
              <a:rPr lang="en-US" sz="4800" dirty="0">
                <a:latin typeface="Garamond"/>
                <a:cs typeface="Garamond"/>
              </a:rPr>
              <a:t>Adjourned.</a:t>
            </a:r>
          </a:p>
          <a:p>
            <a:pPr algn="ctr"/>
            <a:r>
              <a:rPr lang="en-US" sz="4800" dirty="0">
                <a:latin typeface="Garamond"/>
                <a:cs typeface="Garamond"/>
              </a:rPr>
              <a:t>Thank you for coming!</a:t>
            </a:r>
            <a:endParaRPr lang="en-US" sz="3600" dirty="0">
              <a:latin typeface="Garamond"/>
              <a:cs typeface="Garamond"/>
            </a:endParaRPr>
          </a:p>
        </p:txBody>
      </p:sp>
    </p:spTree>
    <p:extLst>
      <p:ext uri="{BB962C8B-B14F-4D97-AF65-F5344CB8AC3E}">
        <p14:creationId xmlns:p14="http://schemas.microsoft.com/office/powerpoint/2010/main" val="180694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12198</TotalTime>
  <Words>1453</Words>
  <Application>Microsoft Macintosh PowerPoint</Application>
  <PresentationFormat>On-screen Show (4:3)</PresentationFormat>
  <Paragraphs>202</Paragraphs>
  <Slides>26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Garamond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Alisa George</dc:creator>
  <cp:lastModifiedBy>Alisa George</cp:lastModifiedBy>
  <cp:revision>113</cp:revision>
  <dcterms:created xsi:type="dcterms:W3CDTF">2017-11-14T06:40:06Z</dcterms:created>
  <dcterms:modified xsi:type="dcterms:W3CDTF">2019-01-23T20:03:54Z</dcterms:modified>
</cp:coreProperties>
</file>